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6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261" r:id="rId4"/>
    <p:sldId id="262" r:id="rId5"/>
    <p:sldId id="263" r:id="rId6"/>
    <p:sldId id="319" r:id="rId7"/>
    <p:sldId id="264" r:id="rId8"/>
    <p:sldId id="265" r:id="rId9"/>
    <p:sldId id="266" r:id="rId10"/>
    <p:sldId id="267" r:id="rId11"/>
    <p:sldId id="269" r:id="rId12"/>
    <p:sldId id="268" r:id="rId13"/>
    <p:sldId id="320" r:id="rId14"/>
    <p:sldId id="270" r:id="rId15"/>
    <p:sldId id="271" r:id="rId16"/>
    <p:sldId id="272" r:id="rId17"/>
    <p:sldId id="321" r:id="rId18"/>
    <p:sldId id="257" r:id="rId19"/>
    <p:sldId id="258" r:id="rId20"/>
    <p:sldId id="259" r:id="rId21"/>
    <p:sldId id="275" r:id="rId22"/>
    <p:sldId id="274" r:id="rId23"/>
    <p:sldId id="260" r:id="rId24"/>
    <p:sldId id="273" r:id="rId25"/>
    <p:sldId id="322" r:id="rId26"/>
    <p:sldId id="276" r:id="rId27"/>
    <p:sldId id="277" r:id="rId28"/>
    <p:sldId id="279" r:id="rId29"/>
    <p:sldId id="278" r:id="rId30"/>
    <p:sldId id="280" r:id="rId31"/>
    <p:sldId id="281" r:id="rId32"/>
    <p:sldId id="282" r:id="rId33"/>
    <p:sldId id="283" r:id="rId34"/>
    <p:sldId id="323" r:id="rId35"/>
    <p:sldId id="287" r:id="rId36"/>
    <p:sldId id="288" r:id="rId37"/>
    <p:sldId id="289" r:id="rId38"/>
    <p:sldId id="324" r:id="rId39"/>
    <p:sldId id="290" r:id="rId40"/>
    <p:sldId id="291" r:id="rId41"/>
    <p:sldId id="293" r:id="rId42"/>
    <p:sldId id="292" r:id="rId43"/>
    <p:sldId id="325" r:id="rId44"/>
    <p:sldId id="294" r:id="rId45"/>
    <p:sldId id="295" r:id="rId46"/>
    <p:sldId id="296" r:id="rId47"/>
    <p:sldId id="297" r:id="rId48"/>
    <p:sldId id="298" r:id="rId49"/>
    <p:sldId id="299" r:id="rId50"/>
    <p:sldId id="300" r:id="rId51"/>
    <p:sldId id="326" r:id="rId52"/>
    <p:sldId id="302" r:id="rId53"/>
    <p:sldId id="304" r:id="rId54"/>
    <p:sldId id="327" r:id="rId55"/>
    <p:sldId id="305" r:id="rId56"/>
    <p:sldId id="306" r:id="rId57"/>
    <p:sldId id="307" r:id="rId58"/>
    <p:sldId id="308" r:id="rId59"/>
    <p:sldId id="309" r:id="rId60"/>
    <p:sldId id="328" r:id="rId61"/>
    <p:sldId id="310" r:id="rId62"/>
    <p:sldId id="317" r:id="rId63"/>
    <p:sldId id="311" r:id="rId64"/>
    <p:sldId id="312" r:id="rId65"/>
    <p:sldId id="313" r:id="rId66"/>
    <p:sldId id="314" r:id="rId67"/>
    <p:sldId id="315" r:id="rId68"/>
    <p:sldId id="316" r:id="rId69"/>
    <p:sldId id="330" r:id="rId70"/>
    <p:sldId id="331"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24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0E02750-7587-439E-BC72-A7633B2A3D61}"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937F0-6510-4D04-A183-8097B86C243F}" type="slidenum">
              <a:rPr lang="fr-FR" smtClean="0"/>
              <a:t>‹N°›</a:t>
            </a:fld>
            <a:endParaRPr lang="fr-FR"/>
          </a:p>
        </p:txBody>
      </p:sp>
      <p:pic>
        <p:nvPicPr>
          <p:cNvPr id="7" name="Picture 2" descr="https://profil4.com/img/slider/slider-1.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5329" r="18467"/>
          <a:stretch/>
        </p:blipFill>
        <p:spPr bwMode="auto">
          <a:xfrm>
            <a:off x="0" y="0"/>
            <a:ext cx="12192000" cy="6871676"/>
          </a:xfrm>
          <a:prstGeom prst="rect">
            <a:avLst/>
          </a:prstGeom>
          <a:solidFill>
            <a:schemeClr val="accent1"/>
          </a:solidFill>
          <a:ln>
            <a:solidFill>
              <a:schemeClr val="accent1"/>
            </a:solidFill>
          </a:ln>
        </p:spPr>
      </p:pic>
      <p:sp>
        <p:nvSpPr>
          <p:cNvPr id="8" name="Rectangle 7"/>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9349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E02750-7587-439E-BC72-A7633B2A3D61}"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279555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E02750-7587-439E-BC72-A7633B2A3D61}"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25515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E02750-7587-439E-BC72-A7633B2A3D61}"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1225959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8" name="Groupe 7"/>
          <p:cNvGrpSpPr/>
          <p:nvPr userDrawn="1"/>
        </p:nvGrpSpPr>
        <p:grpSpPr>
          <a:xfrm>
            <a:off x="0" y="0"/>
            <a:ext cx="12192000" cy="6871676"/>
            <a:chOff x="-2507225" y="5574890"/>
            <a:chExt cx="12192000" cy="6871676"/>
          </a:xfrm>
        </p:grpSpPr>
        <p:pic>
          <p:nvPicPr>
            <p:cNvPr id="9" name="Picture 2" descr="https://profil4.com/img/slider/slider-1.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5329" r="18467"/>
            <a:stretch/>
          </p:blipFill>
          <p:spPr bwMode="auto">
            <a:xfrm>
              <a:off x="-2507225" y="5574890"/>
              <a:ext cx="12192000" cy="6871676"/>
            </a:xfrm>
            <a:prstGeom prst="rect">
              <a:avLst/>
            </a:prstGeom>
            <a:solidFill>
              <a:schemeClr val="accent1"/>
            </a:solidFill>
            <a:ln>
              <a:solidFill>
                <a:schemeClr val="accent1"/>
              </a:solidFill>
            </a:ln>
          </p:spPr>
        </p:pic>
        <p:sp>
          <p:nvSpPr>
            <p:cNvPr id="10" name="Rectangle 9"/>
            <p:cNvSpPr/>
            <p:nvPr userDrawn="1"/>
          </p:nvSpPr>
          <p:spPr>
            <a:xfrm>
              <a:off x="-2507225" y="5574890"/>
              <a:ext cx="12192000" cy="68716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0E02750-7587-439E-BC72-A7633B2A3D61}" type="datetimeFigureOut">
              <a:rPr lang="fr-FR" smtClean="0"/>
              <a:t>21/02/2019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36697857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E02750-7587-439E-BC72-A7633B2A3D61}" type="datetimeFigureOut">
              <a:rPr lang="fr-FR" smtClean="0"/>
              <a:t>21/02/2019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147811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E02750-7587-439E-BC72-A7633B2A3D61}" type="datetimeFigureOut">
              <a:rPr lang="fr-FR" smtClean="0"/>
              <a:t>21/02/2019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96328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0E02750-7587-439E-BC72-A7633B2A3D61}" type="datetimeFigureOut">
              <a:rPr lang="fr-FR" smtClean="0"/>
              <a:t>21/02/2019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1806320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E02750-7587-439E-BC72-A7633B2A3D61}" type="datetimeFigureOut">
              <a:rPr lang="fr-FR" smtClean="0"/>
              <a:t>21/02/2019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4119270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0E02750-7587-439E-BC72-A7633B2A3D61}" type="datetimeFigureOut">
              <a:rPr lang="fr-FR" smtClean="0"/>
              <a:t>21/02/2019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32497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0E02750-7587-439E-BC72-A7633B2A3D61}" type="datetimeFigureOut">
              <a:rPr lang="fr-FR" smtClean="0"/>
              <a:t>21/02/2019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9937F0-6510-4D04-A183-8097B86C243F}" type="slidenum">
              <a:rPr lang="fr-FR" smtClean="0"/>
              <a:t>‹N°›</a:t>
            </a:fld>
            <a:endParaRPr lang="fr-FR"/>
          </a:p>
        </p:txBody>
      </p:sp>
    </p:spTree>
    <p:extLst>
      <p:ext uri="{BB962C8B-B14F-4D97-AF65-F5344CB8AC3E}">
        <p14:creationId xmlns:p14="http://schemas.microsoft.com/office/powerpoint/2010/main" val="41353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02750-7587-439E-BC72-A7633B2A3D61}" type="datetimeFigureOut">
              <a:rPr lang="fr-FR" smtClean="0"/>
              <a:t>21/02/2019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937F0-6510-4D04-A183-8097B86C243F}" type="slidenum">
              <a:rPr lang="fr-FR" smtClean="0"/>
              <a:t>‹N°›</a:t>
            </a:fld>
            <a:endParaRPr lang="fr-FR"/>
          </a:p>
        </p:txBody>
      </p:sp>
    </p:spTree>
    <p:extLst>
      <p:ext uri="{BB962C8B-B14F-4D97-AF65-F5344CB8AC3E}">
        <p14:creationId xmlns:p14="http://schemas.microsoft.com/office/powerpoint/2010/main" val="263142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200" dirty="0" smtClean="0"/>
              <a:t>Les profils DISC</a:t>
            </a:r>
            <a:endParaRPr lang="fr-FR" sz="7200" dirty="0"/>
          </a:p>
        </p:txBody>
      </p:sp>
      <p:sp>
        <p:nvSpPr>
          <p:cNvPr id="3" name="Sous-titre 2"/>
          <p:cNvSpPr>
            <a:spLocks noGrp="1"/>
          </p:cNvSpPr>
          <p:nvPr>
            <p:ph type="subTitle" idx="1"/>
          </p:nvPr>
        </p:nvSpPr>
        <p:spPr/>
        <p:txBody>
          <a:bodyPr/>
          <a:lstStyle/>
          <a:p>
            <a:r>
              <a:rPr lang="fr-FR" dirty="0"/>
              <a:t>le management en couleurs</a:t>
            </a:r>
          </a:p>
        </p:txBody>
      </p:sp>
      <p:sp>
        <p:nvSpPr>
          <p:cNvPr id="4" name="ZoneTexte 3"/>
          <p:cNvSpPr txBox="1"/>
          <p:nvPr/>
        </p:nvSpPr>
        <p:spPr>
          <a:xfrm>
            <a:off x="9868928" y="6604084"/>
            <a:ext cx="2323072" cy="253916"/>
          </a:xfrm>
          <a:prstGeom prst="rect">
            <a:avLst/>
          </a:prstGeom>
          <a:noFill/>
        </p:spPr>
        <p:txBody>
          <a:bodyPr wrap="square" rtlCol="0">
            <a:spAutoFit/>
          </a:bodyPr>
          <a:lstStyle/>
          <a:p>
            <a:pPr algn="r"/>
            <a:r>
              <a:rPr lang="fr-FR" sz="1050" i="1" u="sng" dirty="0" smtClean="0"/>
              <a:t>Source:</a:t>
            </a:r>
            <a:r>
              <a:rPr lang="fr-FR" sz="1050" i="1" dirty="0" smtClean="0"/>
              <a:t> https://profil4.com</a:t>
            </a:r>
            <a:endParaRPr lang="fr-FR" sz="1050" i="1" dirty="0"/>
          </a:p>
        </p:txBody>
      </p:sp>
    </p:spTree>
    <p:extLst>
      <p:ext uri="{BB962C8B-B14F-4D97-AF65-F5344CB8AC3E}">
        <p14:creationId xmlns:p14="http://schemas.microsoft.com/office/powerpoint/2010/main" val="256367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L’Influent</a:t>
            </a:r>
            <a:endParaRPr lang="fr-FR" dirty="0"/>
          </a:p>
        </p:txBody>
      </p:sp>
      <p:sp>
        <p:nvSpPr>
          <p:cNvPr id="5" name="Espace réservé du contenu 4"/>
          <p:cNvSpPr>
            <a:spLocks noGrp="1"/>
          </p:cNvSpPr>
          <p:nvPr>
            <p:ph sz="half" idx="1"/>
          </p:nvPr>
        </p:nvSpPr>
        <p:spPr/>
        <p:txBody>
          <a:bodyPr>
            <a:noAutofit/>
          </a:bodyPr>
          <a:lstStyle/>
          <a:p>
            <a:r>
              <a:rPr lang="fr-FR" dirty="0"/>
              <a:t>L’Influent est soucieux d’avoir de bonnes relations personnelles. Généralement positif et extraverti, il prend plaisir à la compagnie des autres et estime que la vie doit être amusante. Rayonnant et amical, il aborde les autres de façon convaincante et démocratique.</a:t>
            </a:r>
            <a:endParaRPr lang="fr-FR" sz="3200" dirty="0"/>
          </a:p>
        </p:txBody>
      </p:sp>
      <p:sp>
        <p:nvSpPr>
          <p:cNvPr id="6" name="Espace réservé du contenu 5"/>
          <p:cNvSpPr>
            <a:spLocks noGrp="1"/>
          </p:cNvSpPr>
          <p:nvPr>
            <p:ph sz="half" idx="2"/>
          </p:nvPr>
        </p:nvSpPr>
        <p:spPr>
          <a:xfrm>
            <a:off x="6756400" y="1825624"/>
            <a:ext cx="3454400" cy="4351337"/>
          </a:xfrm>
        </p:spPr>
        <p:txBody>
          <a:bodyPr>
            <a:normAutofit/>
          </a:bodyPr>
          <a:lstStyle/>
          <a:p>
            <a:r>
              <a:rPr lang="fr-FR" sz="2000" dirty="0" smtClean="0">
                <a:solidFill>
                  <a:schemeClr val="accent4">
                    <a:lumMod val="75000"/>
                  </a:schemeClr>
                </a:solidFill>
              </a:rPr>
              <a:t>Enthousiaste et optimiste</a:t>
            </a:r>
          </a:p>
          <a:p>
            <a:r>
              <a:rPr lang="fr-FR" sz="2000" dirty="0" smtClean="0">
                <a:solidFill>
                  <a:schemeClr val="accent4">
                    <a:lumMod val="75000"/>
                  </a:schemeClr>
                </a:solidFill>
              </a:rPr>
              <a:t>Aime collaborer</a:t>
            </a:r>
          </a:p>
          <a:p>
            <a:r>
              <a:rPr lang="fr-FR" sz="2000" dirty="0" smtClean="0">
                <a:solidFill>
                  <a:schemeClr val="accent4">
                    <a:lumMod val="75000"/>
                  </a:schemeClr>
                </a:solidFill>
              </a:rPr>
              <a:t>Ne supporte pas d’être ignoré</a:t>
            </a:r>
          </a:p>
          <a:p>
            <a:r>
              <a:rPr lang="fr-FR" sz="2000" dirty="0" smtClean="0">
                <a:solidFill>
                  <a:schemeClr val="accent4">
                    <a:lumMod val="75000"/>
                  </a:schemeClr>
                </a:solidFill>
              </a:rPr>
              <a:t>Délègue (beaucoup)</a:t>
            </a:r>
          </a:p>
          <a:p>
            <a:r>
              <a:rPr lang="fr-FR" sz="2000" dirty="0" smtClean="0">
                <a:solidFill>
                  <a:schemeClr val="accent4">
                    <a:lumMod val="75000"/>
                  </a:schemeClr>
                </a:solidFill>
              </a:rPr>
              <a:t>A du mal à finir les tâches</a:t>
            </a:r>
          </a:p>
          <a:p>
            <a:r>
              <a:rPr lang="fr-FR" sz="2000" dirty="0" err="1" smtClean="0">
                <a:solidFill>
                  <a:schemeClr val="accent4">
                    <a:lumMod val="75000"/>
                  </a:schemeClr>
                </a:solidFill>
              </a:rPr>
              <a:t>Fashion</a:t>
            </a:r>
            <a:r>
              <a:rPr lang="fr-FR" sz="2000" dirty="0" smtClean="0">
                <a:solidFill>
                  <a:schemeClr val="accent4">
                    <a:lumMod val="75000"/>
                  </a:schemeClr>
                </a:solidFill>
              </a:rPr>
              <a:t> </a:t>
            </a:r>
            <a:r>
              <a:rPr lang="fr-FR" sz="2000" dirty="0" err="1" smtClean="0">
                <a:solidFill>
                  <a:schemeClr val="accent4">
                    <a:lumMod val="75000"/>
                  </a:schemeClr>
                </a:solidFill>
              </a:rPr>
              <a:t>victim</a:t>
            </a:r>
            <a:endParaRPr lang="fr-FR" sz="2000" dirty="0">
              <a:solidFill>
                <a:schemeClr val="accent4">
                  <a:lumMod val="75000"/>
                </a:schemeClr>
              </a:solidFill>
            </a:endParaRPr>
          </a:p>
        </p:txBody>
      </p:sp>
      <p:pic>
        <p:nvPicPr>
          <p:cNvPr id="9218" name="Picture 2" descr="https://profil4.com/img/roues/quartiers/roue-1-i_nobg_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050" y="182562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2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a:t>
            </a:r>
            <a:r>
              <a:rPr lang="fr-FR" dirty="0" smtClean="0"/>
              <a:t>Stable</a:t>
            </a:r>
            <a:endParaRPr lang="fr-FR" dirty="0"/>
          </a:p>
        </p:txBody>
      </p:sp>
      <p:sp>
        <p:nvSpPr>
          <p:cNvPr id="5" name="Espace réservé du contenu 4"/>
          <p:cNvSpPr>
            <a:spLocks noGrp="1"/>
          </p:cNvSpPr>
          <p:nvPr>
            <p:ph sz="half" idx="1"/>
          </p:nvPr>
        </p:nvSpPr>
        <p:spPr/>
        <p:txBody>
          <a:bodyPr>
            <a:noAutofit/>
          </a:bodyPr>
          <a:lstStyle/>
          <a:p>
            <a:r>
              <a:rPr lang="fr-FR" dirty="0"/>
              <a:t>Le Stable apprécie la cohérence dans sa vie et peut combattre pour une cause avec obstination. Il s'applique à être sérieux et fiable. Il ne répond pas facilement à l’ambiguïté ou à une structure impersonnelle et il peut être timide dans sa façon d’aborder les autres.</a:t>
            </a:r>
            <a:endParaRPr lang="fr-FR" sz="3200" dirty="0"/>
          </a:p>
        </p:txBody>
      </p:sp>
      <p:sp>
        <p:nvSpPr>
          <p:cNvPr id="6" name="Espace réservé du contenu 5"/>
          <p:cNvSpPr>
            <a:spLocks noGrp="1"/>
          </p:cNvSpPr>
          <p:nvPr>
            <p:ph sz="half" idx="2"/>
          </p:nvPr>
        </p:nvSpPr>
        <p:spPr>
          <a:xfrm>
            <a:off x="6756400" y="1825624"/>
            <a:ext cx="3168650" cy="4351337"/>
          </a:xfrm>
        </p:spPr>
        <p:txBody>
          <a:bodyPr>
            <a:normAutofit/>
          </a:bodyPr>
          <a:lstStyle/>
          <a:p>
            <a:r>
              <a:rPr lang="fr-FR" sz="2000" dirty="0" smtClean="0">
                <a:solidFill>
                  <a:schemeClr val="accent6">
                    <a:lumMod val="75000"/>
                  </a:schemeClr>
                </a:solidFill>
              </a:rPr>
              <a:t>Ne supporte pas d’être pressé</a:t>
            </a:r>
          </a:p>
          <a:p>
            <a:r>
              <a:rPr lang="fr-FR" sz="2000" dirty="0" smtClean="0">
                <a:solidFill>
                  <a:schemeClr val="accent6">
                    <a:lumMod val="75000"/>
                  </a:schemeClr>
                </a:solidFill>
              </a:rPr>
              <a:t>Communique/agit de façon calme</a:t>
            </a:r>
          </a:p>
          <a:p>
            <a:r>
              <a:rPr lang="fr-FR" sz="2000" dirty="0" smtClean="0">
                <a:solidFill>
                  <a:schemeClr val="accent6">
                    <a:lumMod val="75000"/>
                  </a:schemeClr>
                </a:solidFill>
              </a:rPr>
              <a:t>Aide volontiers</a:t>
            </a:r>
          </a:p>
          <a:p>
            <a:r>
              <a:rPr lang="fr-FR" sz="2000" dirty="0" smtClean="0">
                <a:solidFill>
                  <a:schemeClr val="accent6">
                    <a:lumMod val="75000"/>
                  </a:schemeClr>
                </a:solidFill>
              </a:rPr>
              <a:t>Est humble</a:t>
            </a:r>
          </a:p>
          <a:p>
            <a:r>
              <a:rPr lang="fr-FR" sz="2000" dirty="0" smtClean="0">
                <a:solidFill>
                  <a:schemeClr val="accent6">
                    <a:lumMod val="75000"/>
                  </a:schemeClr>
                </a:solidFill>
              </a:rPr>
              <a:t>Parle doucement</a:t>
            </a:r>
            <a:endParaRPr lang="fr-FR" sz="2000" dirty="0">
              <a:solidFill>
                <a:schemeClr val="accent6">
                  <a:lumMod val="75000"/>
                </a:schemeClr>
              </a:solidFill>
            </a:endParaRPr>
          </a:p>
        </p:txBody>
      </p:sp>
      <p:pic>
        <p:nvPicPr>
          <p:cNvPr id="7170" name="Picture 2" descr="https://profil4.com/img/roues/quartiers/roue-1-s_nobg_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050" y="182562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41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Consciencieux </a:t>
            </a:r>
          </a:p>
        </p:txBody>
      </p:sp>
      <p:sp>
        <p:nvSpPr>
          <p:cNvPr id="5" name="Espace réservé du contenu 4"/>
          <p:cNvSpPr>
            <a:spLocks noGrp="1"/>
          </p:cNvSpPr>
          <p:nvPr>
            <p:ph sz="half" idx="1"/>
          </p:nvPr>
        </p:nvSpPr>
        <p:spPr/>
        <p:txBody>
          <a:bodyPr>
            <a:noAutofit/>
          </a:bodyPr>
          <a:lstStyle/>
          <a:p>
            <a:r>
              <a:rPr lang="fr-FR" dirty="0"/>
              <a:t>Le Consciencieux aime réfléchir avant d’agir. Il peut être perçu comme froid et indifférent. Il manifeste un fort désir de connaître et de comprendre ce qui l'entoure. Il a du mal à répondre à une pression autoritaire et préfère communiquer par écrit.</a:t>
            </a:r>
            <a:endParaRPr lang="fr-FR" sz="3200" dirty="0"/>
          </a:p>
        </p:txBody>
      </p:sp>
      <p:sp>
        <p:nvSpPr>
          <p:cNvPr id="6" name="Espace réservé du contenu 5"/>
          <p:cNvSpPr>
            <a:spLocks noGrp="1"/>
          </p:cNvSpPr>
          <p:nvPr>
            <p:ph sz="half" idx="2"/>
          </p:nvPr>
        </p:nvSpPr>
        <p:spPr>
          <a:xfrm>
            <a:off x="6756400" y="1825624"/>
            <a:ext cx="4597400" cy="4351337"/>
          </a:xfrm>
        </p:spPr>
        <p:txBody>
          <a:bodyPr>
            <a:normAutofit/>
          </a:bodyPr>
          <a:lstStyle/>
          <a:p>
            <a:r>
              <a:rPr lang="fr-FR" sz="2000" dirty="0" smtClean="0">
                <a:solidFill>
                  <a:srgbClr val="0070C0"/>
                </a:solidFill>
              </a:rPr>
              <a:t>A besoin d’indépendance</a:t>
            </a:r>
          </a:p>
          <a:p>
            <a:r>
              <a:rPr lang="fr-FR" sz="2000" dirty="0" smtClean="0">
                <a:solidFill>
                  <a:srgbClr val="0070C0"/>
                </a:solidFill>
              </a:rPr>
              <a:t>Est objectif/réfléchi</a:t>
            </a:r>
          </a:p>
          <a:p>
            <a:r>
              <a:rPr lang="fr-FR" sz="2000" dirty="0" smtClean="0">
                <a:solidFill>
                  <a:srgbClr val="0070C0"/>
                </a:solidFill>
              </a:rPr>
              <a:t>Aime les détails</a:t>
            </a:r>
          </a:p>
          <a:p>
            <a:r>
              <a:rPr lang="fr-FR" sz="2000" dirty="0" smtClean="0">
                <a:solidFill>
                  <a:srgbClr val="0070C0"/>
                </a:solidFill>
              </a:rPr>
              <a:t>A peur de se tromper</a:t>
            </a:r>
          </a:p>
          <a:p>
            <a:r>
              <a:rPr lang="fr-FR" sz="2000" dirty="0" smtClean="0">
                <a:solidFill>
                  <a:srgbClr val="0070C0"/>
                </a:solidFill>
              </a:rPr>
              <a:t>A du mal à prendre des décisions sans avoir toutes les infos</a:t>
            </a:r>
            <a:endParaRPr lang="fr-FR" sz="2000" dirty="0">
              <a:solidFill>
                <a:srgbClr val="0070C0"/>
              </a:solidFill>
            </a:endParaRPr>
          </a:p>
        </p:txBody>
      </p:sp>
      <p:pic>
        <p:nvPicPr>
          <p:cNvPr id="8194" name="Picture 2" descr="https://profil4.com/img/roues/quartiers/roue-1-c_nobg_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050" y="182562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1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Signification des lettres</a:t>
            </a:r>
          </a:p>
        </p:txBody>
      </p:sp>
      <p:sp>
        <p:nvSpPr>
          <p:cNvPr id="5" name="Espace réservé du texte 4"/>
          <p:cNvSpPr>
            <a:spLocks noGrp="1"/>
          </p:cNvSpPr>
          <p:nvPr>
            <p:ph type="body" idx="1"/>
          </p:nvPr>
        </p:nvSpPr>
        <p:spPr/>
        <p:txBody>
          <a:bodyPr/>
          <a:lstStyle/>
          <a:p>
            <a:r>
              <a:rPr lang="fr-FR" dirty="0" smtClean="0"/>
              <a:t>Fonctionnement / Mesures / Bénéfices</a:t>
            </a:r>
            <a:endParaRPr lang="fr-FR" dirty="0"/>
          </a:p>
        </p:txBody>
      </p:sp>
    </p:spTree>
    <p:extLst>
      <p:ext uri="{BB962C8B-B14F-4D97-AF65-F5344CB8AC3E}">
        <p14:creationId xmlns:p14="http://schemas.microsoft.com/office/powerpoint/2010/main" val="238069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Fonctionnement</a:t>
            </a:r>
          </a:p>
        </p:txBody>
      </p:sp>
      <p:sp>
        <p:nvSpPr>
          <p:cNvPr id="5" name="Espace réservé du contenu 4"/>
          <p:cNvSpPr>
            <a:spLocks noGrp="1"/>
          </p:cNvSpPr>
          <p:nvPr>
            <p:ph idx="1"/>
          </p:nvPr>
        </p:nvSpPr>
        <p:spPr/>
        <p:txBody>
          <a:bodyPr>
            <a:normAutofit lnSpcReduction="10000"/>
          </a:bodyPr>
          <a:lstStyle/>
          <a:p>
            <a:r>
              <a:rPr lang="fr-FR" dirty="0"/>
              <a:t>Les profils </a:t>
            </a:r>
            <a:r>
              <a:rPr lang="fr-FR" b="1" cap="all" dirty="0" smtClean="0"/>
              <a:t>DISC</a:t>
            </a:r>
            <a:r>
              <a:rPr lang="fr-FR" dirty="0"/>
              <a:t> sont simples à utiliser, aussi bien pour le collaborateur que pour son manager. </a:t>
            </a:r>
            <a:r>
              <a:rPr lang="fr-FR" dirty="0" smtClean="0"/>
              <a:t>L’évaluation de votre profil se fait à travers une </a:t>
            </a:r>
            <a:r>
              <a:rPr lang="fr-FR" dirty="0"/>
              <a:t>série de questions (par exemple : "dans la vie, il faut se lever le matin, pour [..]") pour lesquelles il faut choisir parmi quatre réponses simples celle qui vous correspond le mieux. Le test dure une quinzaine de minutes. Il doit s’effectuer au calme et d’une traite.</a:t>
            </a:r>
          </a:p>
          <a:p>
            <a:r>
              <a:rPr lang="fr-FR" dirty="0"/>
              <a:t>Les résultats sont calculés </a:t>
            </a:r>
            <a:r>
              <a:rPr lang="fr-FR" dirty="0" smtClean="0"/>
              <a:t>à l’issue du test. </a:t>
            </a:r>
            <a:r>
              <a:rPr lang="fr-FR" dirty="0"/>
              <a:t>Ils sont composés d’une répartition selon les quatre composantes du profil adapté et du profil naturel. Selon le niveau de test effectué, des graphiques et un rapport sont également fournis. En outre, une restitution et des explications peuvent être proposées à l’occasion d’un rendez-vous.</a:t>
            </a:r>
          </a:p>
          <a:p>
            <a:endParaRPr lang="fr-FR" dirty="0"/>
          </a:p>
        </p:txBody>
      </p:sp>
    </p:spTree>
    <p:extLst>
      <p:ext uri="{BB962C8B-B14F-4D97-AF65-F5344CB8AC3E}">
        <p14:creationId xmlns:p14="http://schemas.microsoft.com/office/powerpoint/2010/main" val="554570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Mesures</a:t>
            </a:r>
          </a:p>
        </p:txBody>
      </p:sp>
      <p:sp>
        <p:nvSpPr>
          <p:cNvPr id="3" name="Espace réservé du contenu 2"/>
          <p:cNvSpPr>
            <a:spLocks noGrp="1"/>
          </p:cNvSpPr>
          <p:nvPr>
            <p:ph idx="1"/>
          </p:nvPr>
        </p:nvSpPr>
        <p:spPr/>
        <p:txBody>
          <a:bodyPr>
            <a:normAutofit fontScale="92500" lnSpcReduction="20000"/>
          </a:bodyPr>
          <a:lstStyle/>
          <a:p>
            <a:r>
              <a:rPr lang="fr-FR" dirty="0"/>
              <a:t>Le </a:t>
            </a:r>
            <a:r>
              <a:rPr lang="fr-FR" b="1" cap="all" dirty="0" smtClean="0"/>
              <a:t>DISC</a:t>
            </a:r>
            <a:r>
              <a:rPr lang="fr-FR" dirty="0"/>
              <a:t> mesure votre style de communication et de comportement. Ce n’est PAS un test de QI. Ça ne mesure PAS votre intelligence, vos aptitudes, votre santé mentale, vos valeurs, etc. Les profils </a:t>
            </a:r>
            <a:r>
              <a:rPr lang="fr-FR" b="1" cap="all" dirty="0" smtClean="0"/>
              <a:t>DISC </a:t>
            </a:r>
            <a:r>
              <a:rPr lang="fr-FR" dirty="0" smtClean="0"/>
              <a:t>décrivent </a:t>
            </a:r>
            <a:r>
              <a:rPr lang="fr-FR" dirty="0"/>
              <a:t>les comportements humains dans de nombreuses situations, par exemple en réponse au stress, aux défis, aux challenges, aux crises, aux procédures, etc.</a:t>
            </a:r>
          </a:p>
          <a:p>
            <a:r>
              <a:rPr lang="fr-FR" dirty="0"/>
              <a:t>Les résultats du </a:t>
            </a:r>
            <a:r>
              <a:rPr lang="fr-FR" b="1" cap="all" dirty="0" smtClean="0"/>
              <a:t>DISC</a:t>
            </a:r>
            <a:r>
              <a:rPr lang="fr-FR" dirty="0"/>
              <a:t> sont fiables. Ils résultent d’études sérieuses des traits de personnalité effectuées depuis les années 30. La plupart des psychologues pensent que les traits et les situations sont interactifs. C’est une des raisons pour laquelle le </a:t>
            </a:r>
            <a:r>
              <a:rPr lang="fr-FR" b="1" cap="all" dirty="0" smtClean="0"/>
              <a:t>DISC</a:t>
            </a:r>
            <a:r>
              <a:rPr lang="fr-FR" dirty="0"/>
              <a:t> est si utile. Vous pouvez apprendre à adapter vos propres réponses en fonction du profil de la personne avec qui vous parlez ou de votre situation. Vous pouvez notamment choisir de ne pas utiliser le comportement avec lequel vous êtes plus à l'aise (i.e. le vôtre) au profit de celui qui sera le plus efficace avec vos interlocuteurs.</a:t>
            </a:r>
          </a:p>
          <a:p>
            <a:endParaRPr lang="fr-FR" dirty="0"/>
          </a:p>
        </p:txBody>
      </p:sp>
    </p:spTree>
    <p:extLst>
      <p:ext uri="{BB962C8B-B14F-4D97-AF65-F5344CB8AC3E}">
        <p14:creationId xmlns:p14="http://schemas.microsoft.com/office/powerpoint/2010/main" val="597093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Bénéfices</a:t>
            </a:r>
          </a:p>
        </p:txBody>
      </p:sp>
      <p:sp>
        <p:nvSpPr>
          <p:cNvPr id="3" name="Espace réservé du contenu 2"/>
          <p:cNvSpPr>
            <a:spLocks noGrp="1"/>
          </p:cNvSpPr>
          <p:nvPr>
            <p:ph idx="1"/>
          </p:nvPr>
        </p:nvSpPr>
        <p:spPr/>
        <p:txBody>
          <a:bodyPr>
            <a:normAutofit lnSpcReduction="10000"/>
          </a:bodyPr>
          <a:lstStyle/>
          <a:p>
            <a:r>
              <a:rPr lang="fr-FR" dirty="0"/>
              <a:t>En connaissant son profil et celui de ses interlocuteurs, on peut communiquer avec eux de manière plus efficace. Par exemple, une personne au profil </a:t>
            </a:r>
            <a:r>
              <a:rPr lang="fr-FR" b="1" dirty="0">
                <a:solidFill>
                  <a:srgbClr val="C00000"/>
                </a:solidFill>
              </a:rPr>
              <a:t>Dominant (D)</a:t>
            </a:r>
            <a:r>
              <a:rPr lang="fr-FR" dirty="0"/>
              <a:t>, qui est généralement énergique, sera inspirée de parler calmement lorsqu'elle s'adresse à une personne au profil </a:t>
            </a:r>
            <a:r>
              <a:rPr lang="fr-FR" b="1" dirty="0">
                <a:solidFill>
                  <a:srgbClr val="00B050"/>
                </a:solidFill>
              </a:rPr>
              <a:t>Stable (S)</a:t>
            </a:r>
            <a:r>
              <a:rPr lang="fr-FR" dirty="0"/>
              <a:t>.</a:t>
            </a:r>
          </a:p>
          <a:p>
            <a:r>
              <a:rPr lang="fr-FR" dirty="0"/>
              <a:t>Pour un manager, il est primordial de connaitre le profil de ses collaborateurs. Cela permet de distribuer plus efficacement les tâches selon leurs types, les objectifs et les contraintes. Cela permet également de communiquer plus efficacement à l’oral comme à l’écrit, notamment par courriel, car chaque profil a des caractéristiques propres. Enfin, cela permet de constituer son équipe en choisissant au mieux ses membres en fonction du contexte.</a:t>
            </a:r>
          </a:p>
          <a:p>
            <a:endParaRPr lang="fr-FR" dirty="0"/>
          </a:p>
        </p:txBody>
      </p:sp>
    </p:spTree>
    <p:extLst>
      <p:ext uri="{BB962C8B-B14F-4D97-AF65-F5344CB8AC3E}">
        <p14:creationId xmlns:p14="http://schemas.microsoft.com/office/powerpoint/2010/main" val="153403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profils DISC</a:t>
            </a:r>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17743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profils DISC</a:t>
            </a:r>
            <a:endParaRPr lang="fr-FR" dirty="0"/>
          </a:p>
        </p:txBody>
      </p:sp>
      <p:sp>
        <p:nvSpPr>
          <p:cNvPr id="3" name="Espace réservé du contenu 2"/>
          <p:cNvSpPr>
            <a:spLocks noGrp="1"/>
          </p:cNvSpPr>
          <p:nvPr>
            <p:ph idx="1"/>
          </p:nvPr>
        </p:nvSpPr>
        <p:spPr/>
        <p:txBody>
          <a:bodyPr/>
          <a:lstStyle/>
          <a:p>
            <a:r>
              <a:rPr lang="fr-FR" dirty="0" smtClean="0"/>
              <a:t>DISC est donc l’acronyme de </a:t>
            </a:r>
            <a:r>
              <a:rPr lang="fr-FR" b="1" dirty="0" smtClean="0">
                <a:solidFill>
                  <a:srgbClr val="C00000"/>
                </a:solidFill>
              </a:rPr>
              <a:t>Dominant (D)</a:t>
            </a:r>
            <a:r>
              <a:rPr lang="fr-FR" dirty="0" smtClean="0"/>
              <a:t>, </a:t>
            </a:r>
            <a:r>
              <a:rPr lang="fr-FR" b="1" dirty="0" smtClean="0">
                <a:solidFill>
                  <a:schemeClr val="accent4">
                    <a:lumMod val="75000"/>
                  </a:schemeClr>
                </a:solidFill>
              </a:rPr>
              <a:t>Influent (I)</a:t>
            </a:r>
            <a:r>
              <a:rPr lang="fr-FR" dirty="0" smtClean="0"/>
              <a:t>, </a:t>
            </a:r>
            <a:r>
              <a:rPr lang="fr-FR" b="1" dirty="0" smtClean="0">
                <a:solidFill>
                  <a:srgbClr val="00B050"/>
                </a:solidFill>
              </a:rPr>
              <a:t>Stable (S)</a:t>
            </a:r>
            <a:r>
              <a:rPr lang="fr-FR" dirty="0" smtClean="0"/>
              <a:t> et </a:t>
            </a:r>
            <a:r>
              <a:rPr lang="fr-FR" b="1" dirty="0" smtClean="0">
                <a:solidFill>
                  <a:srgbClr val="0070C0"/>
                </a:solidFill>
              </a:rPr>
              <a:t>Consciencieux (C)</a:t>
            </a:r>
            <a:r>
              <a:rPr lang="fr-FR" dirty="0" smtClean="0"/>
              <a:t>. </a:t>
            </a:r>
          </a:p>
          <a:p>
            <a:endParaRPr lang="fr-FR" dirty="0"/>
          </a:p>
          <a:p>
            <a:r>
              <a:rPr lang="fr-FR" dirty="0" smtClean="0"/>
              <a:t>On représente les 4 composantes du modèle DISC sur un disque, séparées par les deux axes tâches-personnes et extravertis-introvertis.</a:t>
            </a:r>
            <a:endParaRPr lang="fr-FR" dirty="0"/>
          </a:p>
        </p:txBody>
      </p:sp>
    </p:spTree>
    <p:extLst>
      <p:ext uri="{BB962C8B-B14F-4D97-AF65-F5344CB8AC3E}">
        <p14:creationId xmlns:p14="http://schemas.microsoft.com/office/powerpoint/2010/main" val="3490069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profils DISC</a:t>
            </a:r>
            <a:endParaRPr lang="fr-FR" dirty="0"/>
          </a:p>
        </p:txBody>
      </p:sp>
      <p:sp>
        <p:nvSpPr>
          <p:cNvPr id="3" name="Espace réservé du contenu 2"/>
          <p:cNvSpPr>
            <a:spLocks noGrp="1"/>
          </p:cNvSpPr>
          <p:nvPr>
            <p:ph sz="half" idx="1"/>
          </p:nvPr>
        </p:nvSpPr>
        <p:spPr>
          <a:xfrm>
            <a:off x="838200" y="1825625"/>
            <a:ext cx="6046694" cy="4351338"/>
          </a:xfrm>
        </p:spPr>
        <p:txBody>
          <a:bodyPr>
            <a:noAutofit/>
          </a:bodyPr>
          <a:lstStyle/>
          <a:p>
            <a:r>
              <a:rPr lang="fr-FR" sz="2400" dirty="0" smtClean="0"/>
              <a:t>Les profils de gauche sont plutôt orientés vers les tâches tandis que ceux de droite sont plutôt orientés vers les personnes. </a:t>
            </a:r>
          </a:p>
          <a:p>
            <a:r>
              <a:rPr lang="fr-FR" sz="2400" dirty="0" smtClean="0"/>
              <a:t>En haut, on retrouvera plutôt des personnes extraverties, qui se sentent supérieures à leur environnement et qui le maitrisent. </a:t>
            </a:r>
          </a:p>
          <a:p>
            <a:r>
              <a:rPr lang="fr-FR" sz="2400" dirty="0" smtClean="0"/>
              <a:t>En bas, on retrouvera plutôt des personnes introverties, qui subissent leur environnement plus qu’elles ne le maitrisent.</a:t>
            </a:r>
            <a:endParaRPr lang="fr-FR" sz="2400" dirty="0"/>
          </a:p>
        </p:txBody>
      </p:sp>
      <p:pic>
        <p:nvPicPr>
          <p:cNvPr id="1026" name="Picture 2" descr="Roue des profils D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825625"/>
            <a:ext cx="40195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4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Présentation du modèle DISC</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3893483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oue des profils DISC"/>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334250" y="1825625"/>
            <a:ext cx="4019550" cy="40195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Les profils DISC</a:t>
            </a:r>
            <a:endParaRPr lang="fr-FR" dirty="0"/>
          </a:p>
        </p:txBody>
      </p:sp>
      <p:sp>
        <p:nvSpPr>
          <p:cNvPr id="3" name="Espace réservé du contenu 2"/>
          <p:cNvSpPr>
            <a:spLocks noGrp="1"/>
          </p:cNvSpPr>
          <p:nvPr>
            <p:ph sz="half" idx="1"/>
          </p:nvPr>
        </p:nvSpPr>
        <p:spPr/>
        <p:txBody>
          <a:bodyPr>
            <a:normAutofit/>
          </a:bodyPr>
          <a:lstStyle/>
          <a:p>
            <a:r>
              <a:rPr lang="fr-FR" sz="2400" dirty="0" smtClean="0"/>
              <a:t>Les 4 composantes du modèle DISC sont représentées à l’aide des initiales qui composent l’acronyme. On les représente souvent à l’aide de couleurs : rouge, jaune, vert et bleu.</a:t>
            </a:r>
          </a:p>
          <a:p>
            <a:r>
              <a:rPr lang="fr-FR" sz="2400" dirty="0" smtClean="0"/>
              <a:t>La suite de document présente des caricatures de chaque grand type de profil. Il convient toutefois de se souvenir que les profils des personnes sont toujours répartis sur plusieurs composantes.</a:t>
            </a:r>
            <a:endParaRPr lang="fr-FR" sz="2400" dirty="0"/>
          </a:p>
        </p:txBody>
      </p:sp>
      <p:grpSp>
        <p:nvGrpSpPr>
          <p:cNvPr id="9" name="Groupe 8"/>
          <p:cNvGrpSpPr/>
          <p:nvPr/>
        </p:nvGrpSpPr>
        <p:grpSpPr>
          <a:xfrm>
            <a:off x="7244713" y="1825625"/>
            <a:ext cx="1742739" cy="1742739"/>
            <a:chOff x="7244713" y="1825625"/>
            <a:chExt cx="1742739" cy="1742739"/>
          </a:xfrm>
        </p:grpSpPr>
        <p:sp>
          <p:nvSpPr>
            <p:cNvPr id="12" name="Ellipse 11"/>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https://profil4.com/img/pictos/fire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e 7"/>
          <p:cNvGrpSpPr/>
          <p:nvPr/>
        </p:nvGrpSpPr>
        <p:grpSpPr>
          <a:xfrm>
            <a:off x="9852044" y="1736089"/>
            <a:ext cx="1742739" cy="1742739"/>
            <a:chOff x="9852044" y="1736089"/>
            <a:chExt cx="1742739" cy="1742739"/>
          </a:xfrm>
        </p:grpSpPr>
        <p:sp>
          <p:nvSpPr>
            <p:cNvPr id="13" name="Ellipse 12"/>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https://profil4.com/img/pictos/sun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9850466" y="4102436"/>
            <a:ext cx="1742739" cy="1742739"/>
            <a:chOff x="9850466" y="4102436"/>
            <a:chExt cx="1742739" cy="1742739"/>
          </a:xfrm>
        </p:grpSpPr>
        <p:sp>
          <p:nvSpPr>
            <p:cNvPr id="14" name="Ellipse 13"/>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4" name="Picture 6" descr="https://profil4.com/img/pictos/leaf_500x5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e 10"/>
          <p:cNvGrpSpPr/>
          <p:nvPr/>
        </p:nvGrpSpPr>
        <p:grpSpPr>
          <a:xfrm>
            <a:off x="7244713" y="4102436"/>
            <a:ext cx="1742739" cy="1742739"/>
            <a:chOff x="7244713" y="4102436"/>
            <a:chExt cx="1742739" cy="1742739"/>
          </a:xfrm>
        </p:grpSpPr>
        <p:sp>
          <p:nvSpPr>
            <p:cNvPr id="5" name="Ellipse 4"/>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6" name="Picture 8" descr="https://profil4.com/img/pictos/tint_500x5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ZoneTexte 6"/>
          <p:cNvSpPr txBox="1"/>
          <p:nvPr/>
        </p:nvSpPr>
        <p:spPr>
          <a:xfrm>
            <a:off x="7118607" y="988384"/>
            <a:ext cx="1868845" cy="677108"/>
          </a:xfrm>
          <a:prstGeom prst="rect">
            <a:avLst/>
          </a:prstGeom>
          <a:noFill/>
        </p:spPr>
        <p:txBody>
          <a:bodyPr wrap="none" rtlCol="0">
            <a:spAutoFit/>
          </a:bodyPr>
          <a:lstStyle/>
          <a:p>
            <a:pPr algn="ctr"/>
            <a:r>
              <a:rPr lang="fr-FR" sz="2000" b="1" dirty="0">
                <a:solidFill>
                  <a:srgbClr val="C00000"/>
                </a:solidFill>
              </a:rPr>
              <a:t>Dominant</a:t>
            </a:r>
            <a:endParaRPr lang="fr-FR" b="1" dirty="0">
              <a:solidFill>
                <a:srgbClr val="C00000"/>
              </a:solidFill>
            </a:endParaRPr>
          </a:p>
          <a:p>
            <a:pPr algn="ctr"/>
            <a:r>
              <a:rPr lang="fr-FR" i="1" dirty="0">
                <a:solidFill>
                  <a:srgbClr val="C00000"/>
                </a:solidFill>
              </a:rPr>
              <a:t>puissant - </a:t>
            </a:r>
            <a:r>
              <a:rPr lang="fr-FR" i="1" dirty="0" smtClean="0">
                <a:solidFill>
                  <a:srgbClr val="C00000"/>
                </a:solidFill>
              </a:rPr>
              <a:t>fonceur</a:t>
            </a:r>
            <a:endParaRPr lang="fr-FR" i="1" dirty="0">
              <a:solidFill>
                <a:srgbClr val="C00000"/>
              </a:solidFill>
            </a:endParaRPr>
          </a:p>
        </p:txBody>
      </p:sp>
      <p:sp>
        <p:nvSpPr>
          <p:cNvPr id="16" name="ZoneTexte 15"/>
          <p:cNvSpPr txBox="1"/>
          <p:nvPr/>
        </p:nvSpPr>
        <p:spPr>
          <a:xfrm>
            <a:off x="10242775" y="977544"/>
            <a:ext cx="1043619" cy="677108"/>
          </a:xfrm>
          <a:prstGeom prst="rect">
            <a:avLst/>
          </a:prstGeom>
          <a:noFill/>
        </p:spPr>
        <p:txBody>
          <a:bodyPr wrap="none" rtlCol="0">
            <a:spAutoFit/>
          </a:bodyPr>
          <a:lstStyle/>
          <a:p>
            <a:pPr algn="ctr"/>
            <a:r>
              <a:rPr lang="fr-FR" sz="2000" b="1" dirty="0" smtClean="0">
                <a:solidFill>
                  <a:schemeClr val="accent4">
                    <a:lumMod val="75000"/>
                  </a:schemeClr>
                </a:solidFill>
              </a:rPr>
              <a:t>Influent</a:t>
            </a:r>
          </a:p>
          <a:p>
            <a:pPr algn="ctr"/>
            <a:r>
              <a:rPr lang="fr-FR" i="1" dirty="0" smtClean="0">
                <a:solidFill>
                  <a:schemeClr val="accent4">
                    <a:lumMod val="75000"/>
                  </a:schemeClr>
                </a:solidFill>
              </a:rPr>
              <a:t>fort - fier</a:t>
            </a:r>
            <a:endParaRPr lang="fr-FR" sz="1600" i="1" dirty="0">
              <a:solidFill>
                <a:schemeClr val="accent4">
                  <a:lumMod val="75000"/>
                </a:schemeClr>
              </a:solidFill>
            </a:endParaRPr>
          </a:p>
        </p:txBody>
      </p:sp>
      <p:sp>
        <p:nvSpPr>
          <p:cNvPr id="17" name="ZoneTexte 16"/>
          <p:cNvSpPr txBox="1"/>
          <p:nvPr/>
        </p:nvSpPr>
        <p:spPr>
          <a:xfrm>
            <a:off x="7078713" y="5845175"/>
            <a:ext cx="2074735" cy="677108"/>
          </a:xfrm>
          <a:prstGeom prst="rect">
            <a:avLst/>
          </a:prstGeom>
          <a:noFill/>
        </p:spPr>
        <p:txBody>
          <a:bodyPr wrap="none" rtlCol="0">
            <a:spAutoFit/>
          </a:bodyPr>
          <a:lstStyle/>
          <a:p>
            <a:pPr algn="ctr"/>
            <a:r>
              <a:rPr lang="fr-FR" sz="2000" b="1" dirty="0" smtClean="0">
                <a:solidFill>
                  <a:srgbClr val="0070C0"/>
                </a:solidFill>
              </a:rPr>
              <a:t>Consciencieux</a:t>
            </a:r>
          </a:p>
          <a:p>
            <a:pPr algn="ctr"/>
            <a:r>
              <a:rPr lang="fr-FR" i="1" dirty="0" smtClean="0">
                <a:solidFill>
                  <a:srgbClr val="0070C0"/>
                </a:solidFill>
              </a:rPr>
              <a:t>attentif - méticuleux</a:t>
            </a:r>
            <a:endParaRPr lang="fr-FR" sz="1600" i="1" dirty="0">
              <a:solidFill>
                <a:srgbClr val="0070C0"/>
              </a:solidFill>
            </a:endParaRPr>
          </a:p>
        </p:txBody>
      </p:sp>
      <p:sp>
        <p:nvSpPr>
          <p:cNvPr id="18" name="ZoneTexte 17"/>
          <p:cNvSpPr txBox="1"/>
          <p:nvPr/>
        </p:nvSpPr>
        <p:spPr>
          <a:xfrm>
            <a:off x="10036010" y="5845175"/>
            <a:ext cx="1406154" cy="677108"/>
          </a:xfrm>
          <a:prstGeom prst="rect">
            <a:avLst/>
          </a:prstGeom>
          <a:noFill/>
        </p:spPr>
        <p:txBody>
          <a:bodyPr wrap="none" rtlCol="0">
            <a:spAutoFit/>
          </a:bodyPr>
          <a:lstStyle/>
          <a:p>
            <a:pPr algn="ctr"/>
            <a:r>
              <a:rPr lang="fr-FR" sz="2000" b="1" dirty="0" smtClean="0">
                <a:solidFill>
                  <a:schemeClr val="accent6">
                    <a:lumMod val="75000"/>
                  </a:schemeClr>
                </a:solidFill>
              </a:rPr>
              <a:t>Stable</a:t>
            </a:r>
          </a:p>
          <a:p>
            <a:pPr algn="ctr"/>
            <a:r>
              <a:rPr lang="fr-FR" i="1" dirty="0" smtClean="0">
                <a:solidFill>
                  <a:schemeClr val="accent6">
                    <a:lumMod val="75000"/>
                  </a:schemeClr>
                </a:solidFill>
              </a:rPr>
              <a:t>social - fidèle</a:t>
            </a:r>
            <a:endParaRPr lang="fr-FR" sz="1600" i="1" dirty="0">
              <a:solidFill>
                <a:schemeClr val="accent6">
                  <a:lumMod val="75000"/>
                </a:schemeClr>
              </a:solidFill>
            </a:endParaRPr>
          </a:p>
        </p:txBody>
      </p:sp>
    </p:spTree>
    <p:extLst>
      <p:ext uri="{BB962C8B-B14F-4D97-AF65-F5344CB8AC3E}">
        <p14:creationId xmlns:p14="http://schemas.microsoft.com/office/powerpoint/2010/main" val="62124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Dominant</a:t>
            </a:r>
            <a:r>
              <a:rPr lang="fr-FR" dirty="0" smtClean="0"/>
              <a:t/>
            </a:r>
            <a:br>
              <a:rPr lang="fr-FR" dirty="0" smtClean="0"/>
            </a:br>
            <a:r>
              <a:rPr lang="fr-FR" sz="2800" i="1" dirty="0"/>
              <a:t>puissant - fonceur</a:t>
            </a:r>
            <a:endParaRPr lang="fr-FR" sz="4000" i="1" dirty="0"/>
          </a:p>
        </p:txBody>
      </p:sp>
      <p:sp>
        <p:nvSpPr>
          <p:cNvPr id="5" name="Espace réservé du contenu 4"/>
          <p:cNvSpPr>
            <a:spLocks noGrp="1"/>
          </p:cNvSpPr>
          <p:nvPr>
            <p:ph idx="1"/>
          </p:nvPr>
        </p:nvSpPr>
        <p:spPr/>
        <p:txBody>
          <a:bodyPr>
            <a:normAutofit fontScale="55000" lnSpcReduction="20000"/>
          </a:bodyPr>
          <a:lstStyle/>
          <a:p>
            <a:r>
              <a:rPr lang="fr-FR"/>
              <a:t>On associe souvent le dominant à la couleur rouge : feu, urgence, pompier, etc. Le dominant est en haut à gauche du disque. Ça veut dire qu’il est plutôt extraverti et orienté vers les tâches.</a:t>
            </a:r>
          </a:p>
          <a:p>
            <a:r>
              <a:rPr lang="fr-FR"/>
              <a:t>Le dominant possède une vision macro. Il aime avoir une vue d’ensemble. Il n’aime pas les détails et ne s’en embarrasse pas. Les détails ont même tendance à l’ennuyer ou à lui faire peur, comme l’éléphant qui a peur de la petite souris.</a:t>
            </a:r>
          </a:p>
          <a:p>
            <a:r>
              <a:rPr lang="fr-FR"/>
              <a:t>Le dominant est franc. Il ne tourne pas autour du pot pour dire ce qu’il a à dire. Il ne s’encombre pas de fioritures. Il peut d’ailleurs (souvent) être trop franc, ce qui peut mettre mal à l’aise ses interlocuteurs.</a:t>
            </a:r>
          </a:p>
          <a:p>
            <a:r>
              <a:rPr lang="fr-FR"/>
              <a:t>Le dominant est motivé par les challenges. Il n’aime pas les tâches répétitives. Ça l’ennuie. Il est capable de les effectuer mais sans entrain. Au contraire, il va se donner à 100% et avec passion dès que le challenge pointe le bout du nez.</a:t>
            </a:r>
          </a:p>
          <a:p>
            <a:r>
              <a:rPr lang="fr-FR"/>
              <a:t>Le dominant va droit au but. Il ne s’encombre pas des détails. Il avance. Il fonce dans le tas comme le taureau. Il se donne les moyens d’atteindre ses objectifs. S’il y a des embuches sur son chemin, il va trouver le moyen de les surmonter. Notons que les embuches peuvent être des difficultés techniques mais également des personnes. Le dominant peut écraser ses interlocuteurs pour arriver à ses fins. Il ne fait pas cela méchamment ; il ne s’en rend même pas compte.</a:t>
            </a:r>
          </a:p>
          <a:p>
            <a:r>
              <a:rPr lang="fr-FR"/>
              <a:t>Le dominant parle fort. Il est fréquent de voir deux dominants parler et donner l’impression de se crier dessus. Et lorsqu’on leur demande ce qui ne va pas, on est surpris de la réponse car ils indiquent que tout va bien et qu’ils sont simplement en train de discuter. Le dominant parle vite. Il n’aime pas les trous dans la phrases. Il pense qu’une pause est le signe que c’est à son tour de parler.</a:t>
            </a:r>
          </a:p>
          <a:p>
            <a:r>
              <a:rPr lang="fr-FR"/>
              <a:t>Le dominant est tourné vers l’action. Il aime que ça avance, que ça bouge. Il n’a pas peur de se tromper et n’a aucun souci pour reconnaître qu’il s’est trompé lorsque ça arrive. Le dominant préfère se tromper que de rester immobile. Il peut prendre des décisions avec très peu de cartes en main, comme dans la variante Texas Hold’em du Poker.</a:t>
            </a:r>
          </a:p>
        </p:txBody>
      </p:sp>
      <p:pic>
        <p:nvPicPr>
          <p:cNvPr id="10242" name="Picture 2" descr="https://profil4.com/img/pictos/fire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0175" y="417513"/>
            <a:ext cx="1063625" cy="106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 3"/>
          <p:cNvGraphicFramePr>
            <a:graphicFrameLocks noChangeAspect="1"/>
          </p:cNvGraphicFramePr>
          <p:nvPr>
            <p:extLst>
              <p:ext uri="{D42A27DB-BD31-4B8C-83A1-F6EECF244321}">
                <p14:modId xmlns:p14="http://schemas.microsoft.com/office/powerpoint/2010/main" val="2706919844"/>
              </p:ext>
            </p:extLst>
          </p:nvPr>
        </p:nvGraphicFramePr>
        <p:xfrm>
          <a:off x="8914579" y="436563"/>
          <a:ext cx="1260592" cy="1063625"/>
        </p:xfrm>
        <a:graphic>
          <a:graphicData uri="http://schemas.openxmlformats.org/presentationml/2006/ole">
            <mc:AlternateContent xmlns:mc="http://schemas.openxmlformats.org/markup-compatibility/2006">
              <mc:Choice xmlns:v="urn:schemas-microsoft-com:vml" Requires="v">
                <p:oleObj spid="_x0000_s11300"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8914579" y="436563"/>
                        <a:ext cx="1260592" cy="1063625"/>
                      </a:xfrm>
                      <a:prstGeom prst="rect">
                        <a:avLst/>
                      </a:prstGeom>
                    </p:spPr>
                  </p:pic>
                </p:oleObj>
              </mc:Fallback>
            </mc:AlternateContent>
          </a:graphicData>
        </a:graphic>
      </p:graphicFrame>
    </p:spTree>
    <p:extLst>
      <p:ext uri="{BB962C8B-B14F-4D97-AF65-F5344CB8AC3E}">
        <p14:creationId xmlns:p14="http://schemas.microsoft.com/office/powerpoint/2010/main" val="2878644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Influent</a:t>
            </a:r>
            <a:r>
              <a:rPr lang="fr-FR" dirty="0" smtClean="0"/>
              <a:t/>
            </a:r>
            <a:br>
              <a:rPr lang="fr-FR" dirty="0" smtClean="0"/>
            </a:br>
            <a:r>
              <a:rPr lang="fr-FR" sz="2800" i="1" dirty="0" smtClean="0"/>
              <a:t>fort - fier</a:t>
            </a:r>
            <a:endParaRPr lang="fr-FR" sz="4000" i="1" dirty="0"/>
          </a:p>
        </p:txBody>
      </p:sp>
      <p:sp>
        <p:nvSpPr>
          <p:cNvPr id="5" name="Espace réservé du contenu 4"/>
          <p:cNvSpPr>
            <a:spLocks noGrp="1"/>
          </p:cNvSpPr>
          <p:nvPr>
            <p:ph idx="1"/>
          </p:nvPr>
        </p:nvSpPr>
        <p:spPr/>
        <p:txBody>
          <a:bodyPr>
            <a:normAutofit fontScale="55000" lnSpcReduction="20000"/>
          </a:bodyPr>
          <a:lstStyle/>
          <a:p>
            <a:r>
              <a:rPr lang="fr-FR" dirty="0"/>
              <a:t>On associe souvent l'influent à la couleur jaune : soleil, joie, etc. L’influent est en haut à droite du disque. Comme le dominant, il est donc plutôt extraverti. En revanche, il est orienté vers les personnes.</a:t>
            </a:r>
          </a:p>
          <a:p>
            <a:r>
              <a:rPr lang="fr-FR" dirty="0"/>
              <a:t>L’influent montre de l’enthousiasme. Il se passionne très vite pour les nouveautés et possède une réelle capacité pour monter en compétence. L’influent sait transmettre son enthousiasme et sa motivation à son entourage. Il sait comment entrainer ses interlocuteurs à le joindre et le suivre.</a:t>
            </a:r>
          </a:p>
          <a:p>
            <a:r>
              <a:rPr lang="fr-FR" dirty="0"/>
              <a:t>L’influent aime travailler avec les autres. Il déteste la solitude. Il sait tout sur les gens avec qui il travaille. On trouvera souvent l’influent à la machine à café, en pleine discussion à propos de tout et de rien avec des collègues. L’influent a le contact facile et parle bien.</a:t>
            </a:r>
          </a:p>
          <a:p>
            <a:r>
              <a:rPr lang="fr-FR" dirty="0"/>
              <a:t>L’influent possède un réseau, qu’il entretien. Quand on a un problème, il est capable de nous aiguiller sur la bonne personne qui nous aidera à le résoudre. L’influent délègue beaucoup. C’est le champion de la mise en relation. Il a parfois du mal à comprendre que, lorsqu’on lui confie une tâche, c’est lui qui doit l’effectuer.</a:t>
            </a:r>
          </a:p>
          <a:p>
            <a:r>
              <a:rPr lang="fr-FR" dirty="0"/>
              <a:t>L’influent vit au travers des yeux des autres. Il aime être le centre d’attention. Il ne supporte pas d’être seul ou ignoré. Il est important de ne pas délaisser un influent trop longtemps sous peine qu’il ne le vive mal et dépérisse. On peut lui faire des compliments, même sur des choses sans importante, car il aime ça et ça le motive.</a:t>
            </a:r>
          </a:p>
          <a:p>
            <a:r>
              <a:rPr lang="fr-FR" dirty="0"/>
              <a:t>L’influent a du mal à finir ses tâches, ce qui est certainement le contre coup de son enthousiasme. L’influent va se passionner très vite pour les nouveautés et devenir compétent sur le sujet. Mais dès qu’une nouveauté arrive, il en oublie littéralement la précédente. Avant de lui confier une tâche, il est donc préférable d’attendre que la précédente soit finie.</a:t>
            </a:r>
          </a:p>
          <a:p>
            <a:r>
              <a:rPr lang="fr-FR" dirty="0"/>
              <a:t>L’influent est une </a:t>
            </a:r>
            <a:r>
              <a:rPr lang="fr-FR" dirty="0" err="1"/>
              <a:t>fashion</a:t>
            </a:r>
            <a:r>
              <a:rPr lang="fr-FR" dirty="0"/>
              <a:t> </a:t>
            </a:r>
            <a:r>
              <a:rPr lang="fr-FR" dirty="0" err="1"/>
              <a:t>victim</a:t>
            </a:r>
            <a:r>
              <a:rPr lang="fr-FR" dirty="0"/>
              <a:t>. Il possède le dernier gadget à la mode. Il sait adapter son apparence à son environnement et est toujours très bien habillé. Il va être soit complétement décalé, avec de nombreuses couleurs notamment, tout en restant très classe. Il sera bien visible. Ou alors il sera très chic, avec un costume de couturier. L’influent ne passe pas inaperçu.</a:t>
            </a:r>
          </a:p>
          <a:p>
            <a:r>
              <a:rPr lang="fr-FR" dirty="0"/>
              <a:t>L’influent est le profil typique des commerciaux et VRP, ce qui ne l’empêche pas d’exceller dans d’autres domaines.</a:t>
            </a:r>
          </a:p>
          <a:p>
            <a:endParaRPr lang="fr-FR" dirty="0"/>
          </a:p>
        </p:txBody>
      </p:sp>
      <p:pic>
        <p:nvPicPr>
          <p:cNvPr id="10244"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0175" y="417513"/>
            <a:ext cx="1063625" cy="106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 3"/>
          <p:cNvGraphicFramePr>
            <a:graphicFrameLocks noChangeAspect="1"/>
          </p:cNvGraphicFramePr>
          <p:nvPr>
            <p:extLst>
              <p:ext uri="{D42A27DB-BD31-4B8C-83A1-F6EECF244321}">
                <p14:modId xmlns:p14="http://schemas.microsoft.com/office/powerpoint/2010/main" val="2175699638"/>
              </p:ext>
            </p:extLst>
          </p:nvPr>
        </p:nvGraphicFramePr>
        <p:xfrm>
          <a:off x="8925159" y="436563"/>
          <a:ext cx="1260593" cy="1063625"/>
        </p:xfrm>
        <a:graphic>
          <a:graphicData uri="http://schemas.openxmlformats.org/presentationml/2006/ole">
            <mc:AlternateContent xmlns:mc="http://schemas.openxmlformats.org/markup-compatibility/2006">
              <mc:Choice xmlns:v="urn:schemas-microsoft-com:vml" Requires="v">
                <p:oleObj spid="_x0000_s12324"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8925159" y="436563"/>
                        <a:ext cx="1260593" cy="1063625"/>
                      </a:xfrm>
                      <a:prstGeom prst="rect">
                        <a:avLst/>
                      </a:prstGeom>
                    </p:spPr>
                  </p:pic>
                </p:oleObj>
              </mc:Fallback>
            </mc:AlternateContent>
          </a:graphicData>
        </a:graphic>
      </p:graphicFrame>
    </p:spTree>
    <p:extLst>
      <p:ext uri="{BB962C8B-B14F-4D97-AF65-F5344CB8AC3E}">
        <p14:creationId xmlns:p14="http://schemas.microsoft.com/office/powerpoint/2010/main" val="860344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Stable</a:t>
            </a:r>
            <a:r>
              <a:rPr lang="fr-FR" dirty="0" smtClean="0"/>
              <a:t/>
            </a:r>
            <a:br>
              <a:rPr lang="fr-FR" dirty="0" smtClean="0"/>
            </a:br>
            <a:r>
              <a:rPr lang="fr-FR" sz="2800" i="1" dirty="0" smtClean="0"/>
              <a:t>social - fidèle</a:t>
            </a:r>
            <a:endParaRPr lang="fr-FR" sz="4000" i="1" dirty="0"/>
          </a:p>
        </p:txBody>
      </p:sp>
      <p:sp>
        <p:nvSpPr>
          <p:cNvPr id="5" name="Espace réservé du contenu 4"/>
          <p:cNvSpPr>
            <a:spLocks noGrp="1"/>
          </p:cNvSpPr>
          <p:nvPr>
            <p:ph idx="1"/>
          </p:nvPr>
        </p:nvSpPr>
        <p:spPr/>
        <p:txBody>
          <a:bodyPr>
            <a:normAutofit fontScale="47500" lnSpcReduction="20000"/>
          </a:bodyPr>
          <a:lstStyle/>
          <a:p>
            <a:r>
              <a:rPr lang="fr-FR" dirty="0"/>
              <a:t>On associe souvent le stable à la couleur verte : calme, herbe, nature, etc. Le stable est en bas à droite du disque. Comme l’influent, il est donc orienté vers les personnes. En revanche, il est plutôt introverti. La grosse différence qu’on notera entre l’influent et le stable via à vis de l’orientation vers les personnes réside dans le fait que ce que le stable aime dans cette relation, ce sont les personnes alors c’est le processus de communication qu’aime l’influent.</a:t>
            </a:r>
          </a:p>
          <a:p>
            <a:r>
              <a:rPr lang="fr-FR" dirty="0"/>
              <a:t>Le stable parle doucement. Au téléphone, il faut systématiquement lui demander de parler plus fort. Il ne parle pas souvent. Ses interventions sont rares mais pertinentes. Il impose le silence. Quand il prend la parole en réunion, les participants se taisent.</a:t>
            </a:r>
          </a:p>
          <a:p>
            <a:r>
              <a:rPr lang="fr-FR" dirty="0"/>
              <a:t>Le stable ne supporte pas d’être stressé, ce qui est une grosse différence avec son profil opposé qu’est le dominant. Ce dernier est dans l’action, il aime que ça aille vite et que ça bouge. Au contraire, le stable a besoin de temps pour digérer l’information et être capable de réagir. Il ne faut pas presser un stable sous peine de le bloquer.</a:t>
            </a:r>
          </a:p>
          <a:p>
            <a:r>
              <a:rPr lang="fr-FR" dirty="0"/>
              <a:t>Le stable fait passer les autres avant lui-même. C’est le profil typique de mère Teresa ou du bon père de famille. Le stable est incapable de résister quand on lui demande son aide. Il va tout lâcher pour aider sa tribu.</a:t>
            </a:r>
          </a:p>
          <a:p>
            <a:r>
              <a:rPr lang="fr-FR" dirty="0"/>
              <a:t>Le stable agit de façon calme et modérée. Il parle doucement, sans hausser le ton. Il est d’humeur égale. Il n’agite pas les mains lorsqu’il parle. Il les garde sur la table ou dans ses poches. Il ne montre pas spécialement de réaction face aux situations de stress, mais les vit très mal en réalité.</a:t>
            </a:r>
          </a:p>
          <a:p>
            <a:r>
              <a:rPr lang="fr-FR" dirty="0"/>
              <a:t>Le stable est humble. Il n’aime pas être mis en avant ou recevoir des compliments, en particulier en public. En revanche, il aime qu’on adresse des compliments à son équipe. Lorsqu’on veut féliciter un stable, il vaut mieux le faire en privé ou alors adresser les félicitations à son équipe si on souhaite le faire en public.</a:t>
            </a:r>
          </a:p>
          <a:p>
            <a:r>
              <a:rPr lang="fr-FR" dirty="0"/>
              <a:t>Le stable peut se transformer en démon. Le stable fait passer sa tribu avant lui-même. Il est calme et serviable. Comme le chien, on peut lui taper dessus et il encaisse les coups. C’est un ange. Mais attention, car cela peut dégénérer. Il y a deux choses à ne jamais faire avec le stable. D’abord il ne faut pas dépasser la limite, faute de quoi il va se transformer en démon et devenir votre pire cauchemar. Ensuite, il ne faut jamais s’en prendre à un membre de sa tribu car, comme un loup, il va le défendre (ou défendre la tribu) avec force. Et on peut être en conflit avec un stable sans même ne lui avoir jamais parlé car il suffit d’avoir agressé (selon ses critères) un membre de sa tribu.</a:t>
            </a:r>
          </a:p>
          <a:p>
            <a:r>
              <a:rPr lang="fr-FR" dirty="0"/>
              <a:t>Le stable ne fait pas dans la demi-mesure dans ses réactions. Le stable ne se bat pas pour blesser mais pour tuer. Le stable est patient. Pour lui la vengeance peut se manger froide. A moins de vous avoir pardonné vos fautes, le stable vous fera payer très cher vos agressions/attaques.</a:t>
            </a:r>
          </a:p>
          <a:p>
            <a:endParaRPr lang="fr-FR" dirty="0"/>
          </a:p>
        </p:txBody>
      </p:sp>
      <p:pic>
        <p:nvPicPr>
          <p:cNvPr id="10246" name="Picture 6" descr="https://profil4.com/img/pictos/leaf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0175" y="417513"/>
            <a:ext cx="1063625" cy="106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t 5"/>
          <p:cNvGraphicFramePr>
            <a:graphicFrameLocks noChangeAspect="1"/>
          </p:cNvGraphicFramePr>
          <p:nvPr>
            <p:extLst>
              <p:ext uri="{D42A27DB-BD31-4B8C-83A1-F6EECF244321}">
                <p14:modId xmlns:p14="http://schemas.microsoft.com/office/powerpoint/2010/main" val="1648231979"/>
              </p:ext>
            </p:extLst>
          </p:nvPr>
        </p:nvGraphicFramePr>
        <p:xfrm>
          <a:off x="8934332" y="417513"/>
          <a:ext cx="1260593" cy="1063625"/>
        </p:xfrm>
        <a:graphic>
          <a:graphicData uri="http://schemas.openxmlformats.org/presentationml/2006/ole">
            <mc:AlternateContent xmlns:mc="http://schemas.openxmlformats.org/markup-compatibility/2006">
              <mc:Choice xmlns:v="urn:schemas-microsoft-com:vml" Requires="v">
                <p:oleObj spid="_x0000_s10283"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8934332" y="417513"/>
                        <a:ext cx="1260593" cy="1063625"/>
                      </a:xfrm>
                      <a:prstGeom prst="rect">
                        <a:avLst/>
                      </a:prstGeom>
                    </p:spPr>
                  </p:pic>
                </p:oleObj>
              </mc:Fallback>
            </mc:AlternateContent>
          </a:graphicData>
        </a:graphic>
      </p:graphicFrame>
    </p:spTree>
    <p:extLst>
      <p:ext uri="{BB962C8B-B14F-4D97-AF65-F5344CB8AC3E}">
        <p14:creationId xmlns:p14="http://schemas.microsoft.com/office/powerpoint/2010/main" val="171953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Consciencieux</a:t>
            </a:r>
            <a:r>
              <a:rPr lang="fr-FR" dirty="0" smtClean="0"/>
              <a:t/>
            </a:r>
            <a:br>
              <a:rPr lang="fr-FR" dirty="0" smtClean="0"/>
            </a:br>
            <a:r>
              <a:rPr lang="fr-FR" sz="2800" i="1" dirty="0" smtClean="0"/>
              <a:t>attentif - méticuleux</a:t>
            </a:r>
            <a:endParaRPr lang="fr-FR" sz="4000" i="1" dirty="0"/>
          </a:p>
        </p:txBody>
      </p:sp>
      <p:sp>
        <p:nvSpPr>
          <p:cNvPr id="5" name="Espace réservé du contenu 4"/>
          <p:cNvSpPr>
            <a:spLocks noGrp="1"/>
          </p:cNvSpPr>
          <p:nvPr>
            <p:ph idx="1"/>
          </p:nvPr>
        </p:nvSpPr>
        <p:spPr/>
        <p:txBody>
          <a:bodyPr>
            <a:normAutofit fontScale="55000" lnSpcReduction="20000"/>
          </a:bodyPr>
          <a:lstStyle/>
          <a:p>
            <a:r>
              <a:rPr lang="fr-FR" dirty="0"/>
              <a:t>On associe souvent le consciencieux à la couleur bleue : mer, calme, police, etc. Le consciencieux est en bas à gauche du disque. Comme le stable il est plutôt introverti. Et comme le dominant, il est orienté vers les tâches.</a:t>
            </a:r>
          </a:p>
          <a:p>
            <a:r>
              <a:rPr lang="fr-FR" dirty="0"/>
              <a:t>Le consciencieux travaille seul. Il n’aime pas particulièrement travailler en équipe. S’il a la chance d’avoir un bureau pour lui tout seul, il en fermera la porte. Il n’apprécie pas de travailler avec les autres, qui le retardent souvent.</a:t>
            </a:r>
          </a:p>
          <a:p>
            <a:r>
              <a:rPr lang="fr-FR" dirty="0"/>
              <a:t>Le consciencieux est réfléchi. Il a besoin qu’il y ait une logique pour adhérer à une décision. N’importe quelle logique fera l’affaire. Et si c’est la sienne, c’est encore mieux. Les consciencieux sont les champions pour voir quand quelque chose ne fonctionnera pas. Le consciencieux sait détecter qu’il y a une faille (sans forcément savoir laquelle) dans un système de façon incroyable. Il faut toujours écouter un consciencieux qui vous alerte sur une erreur car il aura raison, et il ne faut surtout pas croire que c’est juste de l’inquiétude.</a:t>
            </a:r>
          </a:p>
          <a:p>
            <a:r>
              <a:rPr lang="fr-FR" dirty="0"/>
              <a:t>Le consciencieux adore les détails. Ses emails sont volumineux. Ils contiennent une introduction, une thèse, une antithèse, une conclusion, des démonstrations, etc. Ils contiennent de nombreuses pièces attachées, et le consciencieux s’attend à ce qu’on les lise. Le consciencieux collectionne les détails. Il en a besoin pour faire son travail d’une façon qu’il juge méticuleuse. Il faut l’abreuver de détails quand on lui confie une tâche, ce qui est une différence avec le dominant qui, lui, ne les supporte pas.</a:t>
            </a:r>
          </a:p>
          <a:p>
            <a:r>
              <a:rPr lang="fr-FR" dirty="0"/>
              <a:t>Le consciencieux a peur de se tromper. Cette simple éventualité suffit à le paralyser. Il a du mal à prendre des décisions par peur de l’erreur. Il a besoin d’avoir toutes les cartes en main pour se sentir à l’aise et aura tendance à retarder l’échéance du choix tant qu’il reste des inconnues. D’ailleurs, le consciencieux ne se trompe jamais. Et si cela arrive malgré ses précautions, il sera dévasté, même s’il ne le montre pas.</a:t>
            </a:r>
          </a:p>
          <a:p>
            <a:r>
              <a:rPr lang="fr-FR" dirty="0"/>
              <a:t>Le consciencieux est respectueux des règles et des procédures. C’est le profil type des comptables et des administratifs, ce qui ne l’empêche pas d’exceller dans d’autres domaines.</a:t>
            </a:r>
          </a:p>
          <a:p>
            <a:endParaRPr lang="fr-FR" dirty="0"/>
          </a:p>
        </p:txBody>
      </p:sp>
      <p:pic>
        <p:nvPicPr>
          <p:cNvPr id="10248" name="Picture 8" descr="https://profil4.com/img/pictos/tint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0175" y="417513"/>
            <a:ext cx="1063625" cy="1063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t 2"/>
          <p:cNvGraphicFramePr>
            <a:graphicFrameLocks noChangeAspect="1"/>
          </p:cNvGraphicFramePr>
          <p:nvPr>
            <p:extLst>
              <p:ext uri="{D42A27DB-BD31-4B8C-83A1-F6EECF244321}">
                <p14:modId xmlns:p14="http://schemas.microsoft.com/office/powerpoint/2010/main" val="20043055"/>
              </p:ext>
            </p:extLst>
          </p:nvPr>
        </p:nvGraphicFramePr>
        <p:xfrm>
          <a:off x="8931157" y="417513"/>
          <a:ext cx="1260593" cy="1063625"/>
        </p:xfrm>
        <a:graphic>
          <a:graphicData uri="http://schemas.openxmlformats.org/presentationml/2006/ole">
            <mc:AlternateContent xmlns:mc="http://schemas.openxmlformats.org/markup-compatibility/2006">
              <mc:Choice xmlns:v="urn:schemas-microsoft-com:vml" Requires="v">
                <p:oleObj spid="_x0000_s13348"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8931157" y="417513"/>
                        <a:ext cx="1260593" cy="1063625"/>
                      </a:xfrm>
                      <a:prstGeom prst="rect">
                        <a:avLst/>
                      </a:prstGeom>
                    </p:spPr>
                  </p:pic>
                </p:oleObj>
              </mc:Fallback>
            </mc:AlternateContent>
          </a:graphicData>
        </a:graphic>
      </p:graphicFrame>
    </p:spTree>
    <p:extLst>
      <p:ext uri="{BB962C8B-B14F-4D97-AF65-F5344CB8AC3E}">
        <p14:creationId xmlns:p14="http://schemas.microsoft.com/office/powerpoint/2010/main" val="516864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a:t>
            </a:r>
            <a:r>
              <a:rPr lang="fr-FR" dirty="0" smtClean="0"/>
              <a:t>8 tendances DISC</a:t>
            </a:r>
            <a:endParaRPr lang="fr-FR" dirty="0"/>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29223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normAutofit/>
          </a:bodyPr>
          <a:lstStyle/>
          <a:p>
            <a:r>
              <a:rPr lang="fr-FR" dirty="0"/>
              <a:t>Le</a:t>
            </a:r>
            <a:r>
              <a:rPr lang="fr-FR" b="1" dirty="0"/>
              <a:t> CONDUCTEUR</a:t>
            </a:r>
            <a:r>
              <a:rPr lang="fr-FR" dirty="0"/>
              <a:t> est attiré par les résultats et les défis. Prend des décisions fermes, expéditives et rapides. Fait valoir ses responsabilités. Aime les challenges. Audacieux et volontaire. Exige beaucoup des autres et de lui-même. Parfois rude</a:t>
            </a:r>
            <a:r>
              <a:rPr lang="fr-FR" dirty="0" smtClean="0"/>
              <a:t>.</a:t>
            </a:r>
          </a:p>
          <a:p>
            <a:endParaRPr lang="fr-FR" dirty="0"/>
          </a:p>
        </p:txBody>
      </p:sp>
      <p:pic>
        <p:nvPicPr>
          <p:cNvPr id="14338" name="Picture 2" descr="https://profil4.com/img/roues/quartiers/disc_roue_tendances_conducteur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55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smtClean="0"/>
              <a:t>Le</a:t>
            </a:r>
            <a:r>
              <a:rPr lang="fr-FR" b="1" dirty="0" smtClean="0"/>
              <a:t> MOTIVATEUR </a:t>
            </a:r>
            <a:r>
              <a:rPr lang="fr-FR" dirty="0" smtClean="0"/>
              <a:t>montre une attitude extravertie. Bon communiquant, il suscite l'enthousiasme dans son équipe et sa famille. Se projette vers le futur. Utilise son intuition pour initier des projets. Prend des risques.</a:t>
            </a:r>
            <a:endParaRPr lang="fr-FR" dirty="0"/>
          </a:p>
        </p:txBody>
      </p:sp>
      <p:pic>
        <p:nvPicPr>
          <p:cNvPr id="21506" name="Picture 2" descr="https://profil4.com/img/roues/quartiers/disc_roue_tendances_motivateur_uni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9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smtClean="0"/>
              <a:t>Le</a:t>
            </a:r>
            <a:r>
              <a:rPr lang="fr-FR" b="1" dirty="0" smtClean="0"/>
              <a:t> PROMOTEUR </a:t>
            </a:r>
            <a:r>
              <a:rPr lang="fr-FR" dirty="0" smtClean="0"/>
              <a:t>est attiré par les contacts humains. Possède un vaste réseau. Optimiste et convivial. Influence son entourage. Va de l'avant. S'exprime avec aisance. Parfois bavard.</a:t>
            </a:r>
            <a:endParaRPr lang="fr-FR" dirty="0"/>
          </a:p>
        </p:txBody>
      </p:sp>
      <p:pic>
        <p:nvPicPr>
          <p:cNvPr id="19458" name="Picture 2" descr="https://profil4.com/img/roues/quartiers/disc_roue_tendances_promoteur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77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a:t>Le</a:t>
            </a:r>
            <a:r>
              <a:rPr lang="fr-FR" b="1" dirty="0"/>
              <a:t> FACILITATEUR</a:t>
            </a:r>
            <a:r>
              <a:rPr lang="fr-FR" dirty="0"/>
              <a:t> est orienté vers les personnes. Favorise le travail d'équipe et un environnement harmonieux. À l'écoute des autres. Privilégie l'aspect humain.</a:t>
            </a:r>
          </a:p>
        </p:txBody>
      </p:sp>
      <p:pic>
        <p:nvPicPr>
          <p:cNvPr id="20482" name="Picture 2" descr="https://profil4.com/img/roues/quartiers/disc_roue_tendances_facilitateur_uni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73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du modèle </a:t>
            </a:r>
            <a:r>
              <a:rPr lang="fr-FR" dirty="0" smtClean="0"/>
              <a:t>DISC</a:t>
            </a:r>
            <a:endParaRPr lang="fr-FR" dirty="0"/>
          </a:p>
        </p:txBody>
      </p:sp>
      <p:sp>
        <p:nvSpPr>
          <p:cNvPr id="3" name="Espace réservé du contenu 2"/>
          <p:cNvSpPr>
            <a:spLocks noGrp="1"/>
          </p:cNvSpPr>
          <p:nvPr>
            <p:ph idx="1"/>
          </p:nvPr>
        </p:nvSpPr>
        <p:spPr/>
        <p:txBody>
          <a:bodyPr/>
          <a:lstStyle/>
          <a:p>
            <a:r>
              <a:rPr lang="fr-FR" dirty="0" smtClean="0"/>
              <a:t>Le DISC est un outil d'évaluation personnel utilisé pour améliorer la productivité, le travail d'équipe et la communication. Le DISC traite uniquement des styles de comportement et de communication.</a:t>
            </a:r>
          </a:p>
          <a:p>
            <a:endParaRPr lang="fr-FR" dirty="0" smtClean="0"/>
          </a:p>
          <a:p>
            <a:r>
              <a:rPr lang="fr-FR" dirty="0" smtClean="0"/>
              <a:t>En communication, une des règles d'or est de s'adapter aux autres. Or on fait tous la même erreur : on parle aux autres comme on aimerait qu’ils nous parlent. C’est une erreur fondamentale. Les autres n’ont pas envie qu’on leur parle comme à nous-même. Ils veulent qu’on leur parle comme à eux-mêmes. Ils veulent qu’on s’adapte à eux.</a:t>
            </a:r>
            <a:endParaRPr lang="fr-FR" dirty="0"/>
          </a:p>
        </p:txBody>
      </p:sp>
    </p:spTree>
    <p:extLst>
      <p:ext uri="{BB962C8B-B14F-4D97-AF65-F5344CB8AC3E}">
        <p14:creationId xmlns:p14="http://schemas.microsoft.com/office/powerpoint/2010/main" val="2480559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a:t>Le</a:t>
            </a:r>
            <a:r>
              <a:rPr lang="fr-FR" b="1" dirty="0"/>
              <a:t> SUPPORTEUR</a:t>
            </a:r>
            <a:r>
              <a:rPr lang="fr-FR" dirty="0"/>
              <a:t> est attiré par l'harmonie. Aide son entourage, avant lui-même. Privilégie les ressentiments. S'exprime calmement. Recherche les consensus. Paternaliste et protecteur. Risque d'exploser.</a:t>
            </a:r>
          </a:p>
        </p:txBody>
      </p:sp>
      <p:pic>
        <p:nvPicPr>
          <p:cNvPr id="18434" name="Picture 2" descr="https://profil4.com/img/roues/quartiers/disc_roue_tendances_supporteur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86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a:t>Le</a:t>
            </a:r>
            <a:r>
              <a:rPr lang="fr-FR" b="1" dirty="0"/>
              <a:t> COORDINATEUR</a:t>
            </a:r>
            <a:r>
              <a:rPr lang="fr-FR" dirty="0"/>
              <a:t> a une attitude introvertie. Subit son environnement. Coordonne le travail et s'implique. Fiable. Favorise la diplomatie et la coopération. S'attache aux fonctions des personnes et aux procédures.</a:t>
            </a:r>
          </a:p>
        </p:txBody>
      </p:sp>
      <p:pic>
        <p:nvPicPr>
          <p:cNvPr id="17410" name="Picture 2" descr="https://profil4.com/img/roues/quartiers/disc_roue_tendances_coordinateur_uni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57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a:t>L'</a:t>
            </a:r>
            <a:r>
              <a:rPr lang="fr-FR" b="1" dirty="0"/>
              <a:t>ÉVALUATEUR</a:t>
            </a:r>
            <a:r>
              <a:rPr lang="fr-FR" dirty="0"/>
              <a:t> est attiré par les règles et les procédures. Prend des décisions sûres et prudentes. Analyse et évalue les faits et les données (quantifiées) de façon rationnelle. Crée et s'attache à des standards de qualité. Parfois mécanique.</a:t>
            </a:r>
          </a:p>
        </p:txBody>
      </p:sp>
      <p:pic>
        <p:nvPicPr>
          <p:cNvPr id="16386" name="Picture 2" descr="https://profil4.com/img/roues/quartiers/disc_roue_tendances_evaluateur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23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8 tendances DISC</a:t>
            </a:r>
            <a:endParaRPr lang="fr-FR" dirty="0"/>
          </a:p>
        </p:txBody>
      </p:sp>
      <p:sp>
        <p:nvSpPr>
          <p:cNvPr id="5" name="Espace réservé du contenu 4"/>
          <p:cNvSpPr>
            <a:spLocks noGrp="1"/>
          </p:cNvSpPr>
          <p:nvPr>
            <p:ph sz="half" idx="2"/>
          </p:nvPr>
        </p:nvSpPr>
        <p:spPr>
          <a:xfrm>
            <a:off x="4171950" y="1825625"/>
            <a:ext cx="7181850" cy="4351338"/>
          </a:xfrm>
        </p:spPr>
        <p:txBody>
          <a:bodyPr/>
          <a:lstStyle/>
          <a:p>
            <a:r>
              <a:rPr lang="fr-FR" dirty="0"/>
              <a:t>L'</a:t>
            </a:r>
            <a:r>
              <a:rPr lang="fr-FR" b="1" dirty="0"/>
              <a:t>ORGANISATEUR</a:t>
            </a:r>
            <a:r>
              <a:rPr lang="fr-FR" dirty="0"/>
              <a:t> est orienté vers les tâches. Analyse les situations et les problèmes de manière objective, dans une optique de résultats. Démontre de fortes capacités d'organisation.</a:t>
            </a:r>
          </a:p>
        </p:txBody>
      </p:sp>
      <p:pic>
        <p:nvPicPr>
          <p:cNvPr id="15362" name="Picture 2" descr="https://profil4.com/img/roues/quartiers/disc_roue_tendances_organisateur_uni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64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a:t>
            </a:r>
            <a:r>
              <a:rPr lang="fr-FR" dirty="0" smtClean="0"/>
              <a:t>oppositions des profils</a:t>
            </a:r>
            <a:endParaRPr lang="fr-FR" dirty="0"/>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74098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Oppositions des profils </a:t>
            </a:r>
            <a:r>
              <a:rPr lang="fr-FR" dirty="0" smtClean="0"/>
              <a:t>DISC</a:t>
            </a:r>
            <a:endParaRPr lang="fr-FR" dirty="0"/>
          </a:p>
        </p:txBody>
      </p:sp>
      <p:grpSp>
        <p:nvGrpSpPr>
          <p:cNvPr id="2" name="Groupe 1"/>
          <p:cNvGrpSpPr/>
          <p:nvPr/>
        </p:nvGrpSpPr>
        <p:grpSpPr>
          <a:xfrm>
            <a:off x="838200" y="1690688"/>
            <a:ext cx="4899025" cy="4899025"/>
            <a:chOff x="3646487" y="1690688"/>
            <a:chExt cx="4899025" cy="4899025"/>
          </a:xfrm>
        </p:grpSpPr>
        <p:pic>
          <p:nvPicPr>
            <p:cNvPr id="7" name="Picture 2" descr="Roue des profils DISC"/>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6487" y="1690688"/>
              <a:ext cx="4899025" cy="4899025"/>
            </a:xfrm>
            <a:prstGeom prst="rect">
              <a:avLst/>
            </a:prstGeom>
            <a:noFill/>
            <a:extLst>
              <a:ext uri="{909E8E84-426E-40DD-AFC4-6F175D3DCCD1}">
                <a14:hiddenFill xmlns:a14="http://schemas.microsoft.com/office/drawing/2010/main">
                  <a:solidFill>
                    <a:srgbClr val="FFFFFF"/>
                  </a:solidFill>
                </a14:hiddenFill>
              </a:ext>
            </a:extLst>
          </p:spPr>
        </p:pic>
        <p:sp>
          <p:nvSpPr>
            <p:cNvPr id="9" name="Double flèche horizontale 8"/>
            <p:cNvSpPr/>
            <p:nvPr/>
          </p:nvSpPr>
          <p:spPr>
            <a:xfrm rot="2903906">
              <a:off x="5041105" y="3860799"/>
              <a:ext cx="2109787" cy="558800"/>
            </a:xfrm>
            <a:prstGeom prst="leftRightArrow">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ouble flèche horizontale 5"/>
            <p:cNvSpPr/>
            <p:nvPr/>
          </p:nvSpPr>
          <p:spPr>
            <a:xfrm rot="18900000">
              <a:off x="5075269" y="3829952"/>
              <a:ext cx="2109787" cy="558800"/>
            </a:xfrm>
            <a:prstGeom prst="leftRightArrow">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Rectangle 2"/>
          <p:cNvSpPr/>
          <p:nvPr/>
        </p:nvSpPr>
        <p:spPr>
          <a:xfrm>
            <a:off x="6083300" y="1690688"/>
            <a:ext cx="5397500" cy="3710759"/>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fr-FR" sz="2800" dirty="0"/>
              <a:t>Les profils sont répartis sur la roue disque de telle sorte que deux profils contiguës partagent un certain nombre de caractéristiques tandis que les profils opposés sont l’inverse l’un de l’autre</a:t>
            </a:r>
            <a:r>
              <a:rPr lang="fr-FR" sz="2800" dirty="0" smtClean="0"/>
              <a:t>.</a:t>
            </a:r>
            <a:r>
              <a:rPr lang="fr-FR" sz="2800" dirty="0"/>
              <a:t/>
            </a:r>
            <a:br>
              <a:rPr lang="fr-FR" sz="2800" dirty="0"/>
            </a:br>
            <a:endParaRPr lang="fr-FR" sz="2800" dirty="0"/>
          </a:p>
        </p:txBody>
      </p:sp>
    </p:spTree>
    <p:extLst>
      <p:ext uri="{BB962C8B-B14F-4D97-AF65-F5344CB8AC3E}">
        <p14:creationId xmlns:p14="http://schemas.microsoft.com/office/powerpoint/2010/main" val="3785392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Oppositions des profils </a:t>
            </a:r>
            <a:r>
              <a:rPr lang="fr-FR" dirty="0" smtClean="0"/>
              <a:t>DISC</a:t>
            </a:r>
            <a:endParaRPr lang="fr-FR" dirty="0"/>
          </a:p>
        </p:txBody>
      </p:sp>
      <p:pic>
        <p:nvPicPr>
          <p:cNvPr id="7" name="Picture 2" descr="Roue des profils DISC"/>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38200" y="1690688"/>
            <a:ext cx="4899025" cy="4899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83300" y="1690688"/>
            <a:ext cx="5397500" cy="4899025"/>
          </a:xfrm>
          <a:prstGeom prst="rect">
            <a:avLst/>
          </a:prstGeom>
        </p:spPr>
        <p:txBody>
          <a:bodyPr vert="horz" lIns="91440" tIns="45720" rIns="91440" bIns="45720" rtlCol="0">
            <a:noAutofit/>
          </a:bodyPr>
          <a:lstStyle/>
          <a:p>
            <a:pPr marL="228600" indent="-228600">
              <a:lnSpc>
                <a:spcPct val="90000"/>
              </a:lnSpc>
              <a:spcBef>
                <a:spcPts val="1000"/>
              </a:spcBef>
              <a:buFont typeface="Arial" panose="020B0604020202020204" pitchFamily="34" charset="0"/>
              <a:buChar char="•"/>
            </a:pPr>
            <a:r>
              <a:rPr lang="fr-FR" sz="1500" dirty="0" smtClean="0"/>
              <a:t>La communication entre le </a:t>
            </a:r>
            <a:r>
              <a:rPr lang="fr-FR" sz="1500" b="1" dirty="0" smtClean="0">
                <a:solidFill>
                  <a:srgbClr val="C00000"/>
                </a:solidFill>
              </a:rPr>
              <a:t>dominant</a:t>
            </a:r>
            <a:r>
              <a:rPr lang="fr-FR" sz="1500" dirty="0" smtClean="0"/>
              <a:t> et le </a:t>
            </a:r>
            <a:r>
              <a:rPr lang="fr-FR" sz="1500" b="1" dirty="0" smtClean="0">
                <a:solidFill>
                  <a:srgbClr val="00B050"/>
                </a:solidFill>
              </a:rPr>
              <a:t>stable</a:t>
            </a:r>
            <a:r>
              <a:rPr lang="fr-FR" sz="1500" dirty="0" smtClean="0"/>
              <a:t> est complexe et dangereuse. Le </a:t>
            </a:r>
            <a:r>
              <a:rPr lang="fr-FR" sz="1500" b="1" dirty="0" smtClean="0">
                <a:solidFill>
                  <a:srgbClr val="C00000"/>
                </a:solidFill>
              </a:rPr>
              <a:t>dominant</a:t>
            </a:r>
            <a:r>
              <a:rPr lang="fr-FR" sz="1500" dirty="0" smtClean="0"/>
              <a:t> parle fort, sans pause. Quand il parle à un </a:t>
            </a:r>
            <a:r>
              <a:rPr lang="fr-FR" sz="1500" b="1" dirty="0" smtClean="0">
                <a:solidFill>
                  <a:srgbClr val="00B050"/>
                </a:solidFill>
              </a:rPr>
              <a:t>stable</a:t>
            </a:r>
            <a:r>
              <a:rPr lang="fr-FR" sz="1500" dirty="0" smtClean="0"/>
              <a:t>, il va l’écraser et le stable va se laisser faire. Le dominant va alors penser qu’il a gagné (le dominant ne réalise pas que lorsqu’il gagne, un autre perd) puisque le stable ne dit rien, signe qu’il est d’accord et qu’il a compris que le dominant a raison. Au contraire, le stable se dit que le dominant lui crie dessus et l’agresse. Il adopte une position de défense et se replie sur lui-même. Le dominant pense que tout va bien alors que c’est la catastrophe.</a:t>
            </a:r>
          </a:p>
          <a:p>
            <a:pPr marL="228600" indent="-228600">
              <a:lnSpc>
                <a:spcPct val="90000"/>
              </a:lnSpc>
              <a:spcBef>
                <a:spcPts val="1000"/>
              </a:spcBef>
              <a:buFont typeface="Arial" panose="020B0604020202020204" pitchFamily="34" charset="0"/>
              <a:buChar char="•"/>
            </a:pPr>
            <a:endParaRPr lang="fr-FR" sz="1500" dirty="0" smtClean="0"/>
          </a:p>
          <a:p>
            <a:pPr marL="228600" indent="-228600">
              <a:lnSpc>
                <a:spcPct val="90000"/>
              </a:lnSpc>
              <a:spcBef>
                <a:spcPts val="1000"/>
              </a:spcBef>
              <a:buFont typeface="Arial" panose="020B0604020202020204" pitchFamily="34" charset="0"/>
              <a:buChar char="•"/>
            </a:pPr>
            <a:r>
              <a:rPr lang="fr-FR" sz="1500" dirty="0" smtClean="0"/>
              <a:t>A l’opposé, lorsqu’un </a:t>
            </a:r>
            <a:r>
              <a:rPr lang="fr-FR" sz="1500" b="1" dirty="0" smtClean="0">
                <a:solidFill>
                  <a:srgbClr val="00B050"/>
                </a:solidFill>
              </a:rPr>
              <a:t>stable</a:t>
            </a:r>
            <a:r>
              <a:rPr lang="fr-FR" sz="1500" dirty="0" smtClean="0"/>
              <a:t> s’adresse à un </a:t>
            </a:r>
            <a:r>
              <a:rPr lang="fr-FR" sz="1500" b="1" dirty="0" smtClean="0">
                <a:solidFill>
                  <a:srgbClr val="C00000"/>
                </a:solidFill>
              </a:rPr>
              <a:t>dominant</a:t>
            </a:r>
            <a:r>
              <a:rPr lang="fr-FR" sz="1500" dirty="0" smtClean="0"/>
              <a:t>, il parle lentement. Il fait même des pauses dans ses phrases sans que cela indique qu’il a fini de parler, ce qui est insupportable pour un </a:t>
            </a:r>
            <a:r>
              <a:rPr lang="fr-FR" sz="1500" b="1" dirty="0" smtClean="0">
                <a:solidFill>
                  <a:srgbClr val="C00000"/>
                </a:solidFill>
              </a:rPr>
              <a:t>dominant</a:t>
            </a:r>
            <a:r>
              <a:rPr lang="fr-FR" sz="1500" dirty="0" smtClean="0"/>
              <a:t>. On conseille souvent aux dominants de compter jusqu’à cinq avant de reprendre la parole pour être certain de ne pas couper la parole. Le </a:t>
            </a:r>
            <a:r>
              <a:rPr lang="fr-FR" sz="1500" b="1" dirty="0" smtClean="0">
                <a:solidFill>
                  <a:srgbClr val="00B050"/>
                </a:solidFill>
              </a:rPr>
              <a:t>stable</a:t>
            </a:r>
            <a:r>
              <a:rPr lang="fr-FR" sz="1500" dirty="0" smtClean="0"/>
              <a:t> parle de sentiments et de feeling avec les gens, ce qui ne veut rien dire pour le dominant. Le stable s’assure que les décisions conviennent aux personnes alors que c’est bien le cadet des soucis du dominant.</a:t>
            </a:r>
            <a:r>
              <a:rPr lang="fr-FR" sz="1500" dirty="0"/>
              <a:t/>
            </a:r>
            <a:br>
              <a:rPr lang="fr-FR" sz="1500" dirty="0"/>
            </a:br>
            <a:endParaRPr lang="fr-FR" sz="1500" dirty="0"/>
          </a:p>
        </p:txBody>
      </p:sp>
      <p:grpSp>
        <p:nvGrpSpPr>
          <p:cNvPr id="8" name="Groupe 7"/>
          <p:cNvGrpSpPr/>
          <p:nvPr/>
        </p:nvGrpSpPr>
        <p:grpSpPr>
          <a:xfrm>
            <a:off x="1194700" y="2059742"/>
            <a:ext cx="1742739" cy="1742739"/>
            <a:chOff x="7244713" y="1825625"/>
            <a:chExt cx="1742739" cy="1742739"/>
          </a:xfrm>
        </p:grpSpPr>
        <p:sp>
          <p:nvSpPr>
            <p:cNvPr id="10" name="Ellipse 9"/>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https://profil4.com/img/pictos/fire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3673453" y="4501653"/>
            <a:ext cx="1742739" cy="1742739"/>
            <a:chOff x="9850466" y="4102436"/>
            <a:chExt cx="1742739" cy="1742739"/>
          </a:xfrm>
        </p:grpSpPr>
        <p:sp>
          <p:nvSpPr>
            <p:cNvPr id="16" name="Ellipse 15"/>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6" descr="https://profil4.com/img/pictos/leaf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oneTexte 20"/>
          <p:cNvSpPr txBox="1"/>
          <p:nvPr/>
        </p:nvSpPr>
        <p:spPr>
          <a:xfrm>
            <a:off x="1284235" y="1455169"/>
            <a:ext cx="1482842" cy="553998"/>
          </a:xfrm>
          <a:prstGeom prst="rect">
            <a:avLst/>
          </a:prstGeom>
          <a:noFill/>
        </p:spPr>
        <p:txBody>
          <a:bodyPr wrap="none" rtlCol="0">
            <a:spAutoFit/>
          </a:bodyPr>
          <a:lstStyle/>
          <a:p>
            <a:pPr algn="ctr"/>
            <a:r>
              <a:rPr lang="fr-FR" sz="1600" b="1" dirty="0">
                <a:solidFill>
                  <a:srgbClr val="C00000"/>
                </a:solidFill>
              </a:rPr>
              <a:t>Dominant</a:t>
            </a:r>
            <a:endParaRPr lang="fr-FR" sz="1400" b="1" dirty="0">
              <a:solidFill>
                <a:srgbClr val="C00000"/>
              </a:solidFill>
            </a:endParaRPr>
          </a:p>
          <a:p>
            <a:pPr algn="ctr"/>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4" name="ZoneTexte 23"/>
          <p:cNvSpPr txBox="1"/>
          <p:nvPr/>
        </p:nvSpPr>
        <p:spPr>
          <a:xfrm>
            <a:off x="3980926" y="6283048"/>
            <a:ext cx="1133644" cy="553998"/>
          </a:xfrm>
          <a:prstGeom prst="rect">
            <a:avLst/>
          </a:prstGeom>
          <a:noFill/>
        </p:spPr>
        <p:txBody>
          <a:bodyPr wrap="none" rtlCol="0">
            <a:spAutoFit/>
          </a:bodyPr>
          <a:lstStyle/>
          <a:p>
            <a:pPr algn="ctr"/>
            <a:r>
              <a:rPr lang="fr-FR" sz="1600" b="1" dirty="0" smtClean="0">
                <a:solidFill>
                  <a:schemeClr val="accent6">
                    <a:lumMod val="75000"/>
                  </a:schemeClr>
                </a:solidFill>
              </a:rPr>
              <a:t>Stable</a:t>
            </a:r>
          </a:p>
          <a:p>
            <a:pPr algn="ctr"/>
            <a:r>
              <a:rPr lang="fr-FR" sz="1400" i="1" dirty="0" smtClean="0">
                <a:solidFill>
                  <a:schemeClr val="accent6">
                    <a:lumMod val="75000"/>
                  </a:schemeClr>
                </a:solidFill>
              </a:rPr>
              <a:t>social - fidèle</a:t>
            </a:r>
            <a:endParaRPr lang="fr-FR" sz="1200" i="1" dirty="0">
              <a:solidFill>
                <a:schemeClr val="accent6">
                  <a:lumMod val="75000"/>
                </a:schemeClr>
              </a:solidFill>
            </a:endParaRPr>
          </a:p>
        </p:txBody>
      </p:sp>
      <p:sp>
        <p:nvSpPr>
          <p:cNvPr id="9" name="Double flèche horizontale 8"/>
          <p:cNvSpPr/>
          <p:nvPr/>
        </p:nvSpPr>
        <p:spPr>
          <a:xfrm rot="2903906">
            <a:off x="2232818" y="3860799"/>
            <a:ext cx="2109787" cy="558800"/>
          </a:xfrm>
          <a:prstGeom prst="leftRight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8203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Oppositions des profils </a:t>
            </a:r>
            <a:r>
              <a:rPr lang="fr-FR" dirty="0" smtClean="0"/>
              <a:t>DISC</a:t>
            </a:r>
            <a:endParaRPr lang="fr-FR" dirty="0"/>
          </a:p>
        </p:txBody>
      </p:sp>
      <p:pic>
        <p:nvPicPr>
          <p:cNvPr id="7" name="Picture 2" descr="Roue des profils DISC"/>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38200" y="1690688"/>
            <a:ext cx="4899025" cy="4899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83300" y="1690688"/>
            <a:ext cx="5397500" cy="3710759"/>
          </a:xfrm>
          <a:prstGeom prst="rect">
            <a:avLst/>
          </a:prstGeom>
        </p:spPr>
        <p:txBody>
          <a:bodyPr vert="horz" lIns="91440" tIns="45720" rIns="91440" bIns="45720" rtlCol="0">
            <a:noAutofit/>
          </a:bodyPr>
          <a:lstStyle/>
          <a:p>
            <a:pPr marL="228600" indent="-228600">
              <a:lnSpc>
                <a:spcPct val="90000"/>
              </a:lnSpc>
              <a:spcBef>
                <a:spcPts val="1000"/>
              </a:spcBef>
              <a:buFont typeface="Arial" panose="020B0604020202020204" pitchFamily="34" charset="0"/>
              <a:buChar char="•"/>
            </a:pPr>
            <a:r>
              <a:rPr lang="fr-FR" sz="2000" dirty="0" smtClean="0"/>
              <a:t>La relation entre les </a:t>
            </a:r>
            <a:r>
              <a:rPr lang="fr-FR" sz="2000" b="1" dirty="0" smtClean="0">
                <a:solidFill>
                  <a:schemeClr val="accent4">
                    <a:lumMod val="75000"/>
                  </a:schemeClr>
                </a:solidFill>
              </a:rPr>
              <a:t>influents</a:t>
            </a:r>
            <a:r>
              <a:rPr lang="fr-FR" sz="2000" dirty="0" smtClean="0"/>
              <a:t> et les </a:t>
            </a:r>
            <a:r>
              <a:rPr lang="fr-FR" sz="2000" b="1" dirty="0" smtClean="0">
                <a:solidFill>
                  <a:srgbClr val="0070C0"/>
                </a:solidFill>
              </a:rPr>
              <a:t>consciencieux</a:t>
            </a:r>
            <a:r>
              <a:rPr lang="fr-FR" sz="2000" dirty="0" smtClean="0"/>
              <a:t> est d’un autre ordre. </a:t>
            </a:r>
          </a:p>
          <a:p>
            <a:pPr marL="228600" indent="-228600">
              <a:lnSpc>
                <a:spcPct val="90000"/>
              </a:lnSpc>
              <a:spcBef>
                <a:spcPts val="1000"/>
              </a:spcBef>
              <a:buFont typeface="Arial" panose="020B0604020202020204" pitchFamily="34" charset="0"/>
              <a:buChar char="•"/>
            </a:pPr>
            <a:r>
              <a:rPr lang="fr-FR" sz="2000" dirty="0" smtClean="0"/>
              <a:t>Ces </a:t>
            </a:r>
            <a:r>
              <a:rPr lang="fr-FR" sz="2000" dirty="0" err="1" smtClean="0"/>
              <a:t>deux-là</a:t>
            </a:r>
            <a:r>
              <a:rPr lang="fr-FR" sz="2000" dirty="0" smtClean="0"/>
              <a:t> se détestent clairement, mais ce n’est pas grave. </a:t>
            </a:r>
          </a:p>
          <a:p>
            <a:pPr marL="228600" indent="-228600">
              <a:lnSpc>
                <a:spcPct val="90000"/>
              </a:lnSpc>
              <a:spcBef>
                <a:spcPts val="1000"/>
              </a:spcBef>
              <a:buFont typeface="Arial" panose="020B0604020202020204" pitchFamily="34" charset="0"/>
              <a:buChar char="•"/>
            </a:pPr>
            <a:r>
              <a:rPr lang="fr-FR" sz="2000" dirty="0" smtClean="0"/>
              <a:t>Le </a:t>
            </a:r>
            <a:r>
              <a:rPr lang="fr-FR" sz="2000" b="1" dirty="0" smtClean="0">
                <a:solidFill>
                  <a:srgbClr val="0070C0"/>
                </a:solidFill>
              </a:rPr>
              <a:t>consciencieux</a:t>
            </a:r>
            <a:r>
              <a:rPr lang="fr-FR" sz="2000" dirty="0" smtClean="0"/>
              <a:t> considère l’influent comme un beau parleur, un flambeur, un prétentieux, etc. </a:t>
            </a:r>
          </a:p>
          <a:p>
            <a:pPr marL="228600" indent="-228600">
              <a:lnSpc>
                <a:spcPct val="90000"/>
              </a:lnSpc>
              <a:spcBef>
                <a:spcPts val="1000"/>
              </a:spcBef>
              <a:buFont typeface="Arial" panose="020B0604020202020204" pitchFamily="34" charset="0"/>
              <a:buChar char="•"/>
            </a:pPr>
            <a:r>
              <a:rPr lang="fr-FR" sz="2000" dirty="0" smtClean="0"/>
              <a:t>L’</a:t>
            </a:r>
            <a:r>
              <a:rPr lang="fr-FR" sz="2000" b="1" dirty="0" smtClean="0">
                <a:solidFill>
                  <a:schemeClr val="accent4">
                    <a:lumMod val="75000"/>
                  </a:schemeClr>
                </a:solidFill>
              </a:rPr>
              <a:t>influent</a:t>
            </a:r>
            <a:r>
              <a:rPr lang="fr-FR" sz="2000" dirty="0" smtClean="0"/>
              <a:t> quant à lui voit le consciencieux comme un pète-sec, qui ne sait pas travailler en équipe, qui ne parle pas, etc. </a:t>
            </a:r>
          </a:p>
          <a:p>
            <a:pPr marL="228600" indent="-228600">
              <a:lnSpc>
                <a:spcPct val="90000"/>
              </a:lnSpc>
              <a:spcBef>
                <a:spcPts val="1000"/>
              </a:spcBef>
              <a:buFont typeface="Arial" panose="020B0604020202020204" pitchFamily="34" charset="0"/>
              <a:buChar char="•"/>
            </a:pPr>
            <a:r>
              <a:rPr lang="fr-FR" sz="2000" dirty="0" smtClean="0"/>
              <a:t>Ils sont sur des longueurs d’ondes différentes mais il ne faut pas s’en inquiéter.</a:t>
            </a:r>
            <a:r>
              <a:rPr lang="fr-FR" sz="2000" dirty="0"/>
              <a:t/>
            </a:r>
            <a:br>
              <a:rPr lang="fr-FR" sz="2000" dirty="0"/>
            </a:br>
            <a:endParaRPr lang="fr-FR" sz="2000" dirty="0"/>
          </a:p>
        </p:txBody>
      </p:sp>
      <p:grpSp>
        <p:nvGrpSpPr>
          <p:cNvPr id="13" name="Groupe 12"/>
          <p:cNvGrpSpPr/>
          <p:nvPr/>
        </p:nvGrpSpPr>
        <p:grpSpPr>
          <a:xfrm>
            <a:off x="3675031" y="2071806"/>
            <a:ext cx="1742739" cy="1742739"/>
            <a:chOff x="9852044" y="1736089"/>
            <a:chExt cx="1742739" cy="1742739"/>
          </a:xfrm>
        </p:grpSpPr>
        <p:sp>
          <p:nvSpPr>
            <p:cNvPr id="14" name="Ellipse 13"/>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4" descr="https://profil4.com/img/pictos/sun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1156600" y="4476253"/>
            <a:ext cx="1742739" cy="1742739"/>
            <a:chOff x="7244713" y="4102436"/>
            <a:chExt cx="1742739" cy="1742739"/>
          </a:xfrm>
        </p:grpSpPr>
        <p:sp>
          <p:nvSpPr>
            <p:cNvPr id="20" name="Ellipse 19"/>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p:cNvSpPr txBox="1"/>
          <p:nvPr/>
        </p:nvSpPr>
        <p:spPr>
          <a:xfrm>
            <a:off x="4248212" y="1440261"/>
            <a:ext cx="856517" cy="553998"/>
          </a:xfrm>
          <a:prstGeom prst="rect">
            <a:avLst/>
          </a:prstGeom>
          <a:noFill/>
        </p:spPr>
        <p:txBody>
          <a:bodyPr wrap="none" rtlCol="0">
            <a:spAutoFit/>
          </a:bodyPr>
          <a:lstStyle/>
          <a:p>
            <a:pPr algn="ctr"/>
            <a:r>
              <a:rPr lang="fr-FR" sz="1600" b="1" dirty="0" smtClean="0">
                <a:solidFill>
                  <a:schemeClr val="accent4">
                    <a:lumMod val="75000"/>
                  </a:schemeClr>
                </a:solidFill>
              </a:rPr>
              <a:t>Influent</a:t>
            </a:r>
          </a:p>
          <a:p>
            <a:pPr algn="ctr"/>
            <a:r>
              <a:rPr lang="fr-FR" sz="1400" i="1" dirty="0" smtClean="0">
                <a:solidFill>
                  <a:schemeClr val="accent4">
                    <a:lumMod val="75000"/>
                  </a:schemeClr>
                </a:solidFill>
              </a:rPr>
              <a:t>fort - fier</a:t>
            </a:r>
            <a:endParaRPr lang="fr-FR" sz="1200" i="1" dirty="0">
              <a:solidFill>
                <a:schemeClr val="accent4">
                  <a:lumMod val="75000"/>
                </a:schemeClr>
              </a:solidFill>
            </a:endParaRPr>
          </a:p>
        </p:txBody>
      </p:sp>
      <p:sp>
        <p:nvSpPr>
          <p:cNvPr id="24" name="ZoneTexte 23"/>
          <p:cNvSpPr txBox="1"/>
          <p:nvPr/>
        </p:nvSpPr>
        <p:spPr>
          <a:xfrm>
            <a:off x="1147291" y="6244392"/>
            <a:ext cx="1659750" cy="553998"/>
          </a:xfrm>
          <a:prstGeom prst="rect">
            <a:avLst/>
          </a:prstGeom>
          <a:noFill/>
        </p:spPr>
        <p:txBody>
          <a:bodyPr wrap="none" rtlCol="0">
            <a:spAutoFit/>
          </a:bodyPr>
          <a:lstStyle/>
          <a:p>
            <a:pPr algn="ctr"/>
            <a:r>
              <a:rPr lang="fr-FR" sz="1600" b="1" dirty="0" smtClean="0">
                <a:solidFill>
                  <a:srgbClr val="0070C0"/>
                </a:solidFill>
              </a:rPr>
              <a:t>Consciencieux</a:t>
            </a:r>
          </a:p>
          <a:p>
            <a:pPr algn="ctr"/>
            <a:r>
              <a:rPr lang="fr-FR" sz="1400" i="1" dirty="0" smtClean="0">
                <a:solidFill>
                  <a:srgbClr val="0070C0"/>
                </a:solidFill>
              </a:rPr>
              <a:t>attentif - méticuleux</a:t>
            </a:r>
            <a:endParaRPr lang="fr-FR" sz="1200" i="1" dirty="0">
              <a:solidFill>
                <a:srgbClr val="0070C0"/>
              </a:solidFill>
            </a:endParaRPr>
          </a:p>
        </p:txBody>
      </p:sp>
      <p:sp>
        <p:nvSpPr>
          <p:cNvPr id="6" name="Double flèche horizontale 5"/>
          <p:cNvSpPr/>
          <p:nvPr/>
        </p:nvSpPr>
        <p:spPr>
          <a:xfrm rot="18900000">
            <a:off x="2266982" y="3829952"/>
            <a:ext cx="2109787" cy="558800"/>
          </a:xfrm>
          <a:prstGeom prst="leftRight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2079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Vision du groupe, leadership et management</a:t>
            </a:r>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17439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Vision du groupe, leadership et </a:t>
            </a:r>
            <a:r>
              <a:rPr lang="fr-FR" dirty="0" smtClean="0"/>
              <a:t>management</a:t>
            </a:r>
            <a:endParaRPr lang="fr-FR" dirty="0"/>
          </a:p>
        </p:txBody>
      </p:sp>
      <p:sp>
        <p:nvSpPr>
          <p:cNvPr id="11" name="Espace réservé du contenu 10"/>
          <p:cNvSpPr>
            <a:spLocks noGrp="1"/>
          </p:cNvSpPr>
          <p:nvPr>
            <p:ph sz="half" idx="2"/>
          </p:nvPr>
        </p:nvSpPr>
        <p:spPr>
          <a:xfrm>
            <a:off x="6172200" y="2222499"/>
            <a:ext cx="5181600" cy="3954463"/>
          </a:xfrm>
        </p:spPr>
        <p:txBody>
          <a:bodyPr>
            <a:normAutofit fontScale="85000" lnSpcReduction="10000"/>
          </a:bodyPr>
          <a:lstStyle/>
          <a:p>
            <a:r>
              <a:rPr lang="fr-FR" dirty="0">
                <a:solidFill>
                  <a:srgbClr val="C00000"/>
                </a:solidFill>
              </a:rPr>
              <a:t>Le rouge (D) </a:t>
            </a:r>
            <a:r>
              <a:rPr lang="fr-FR" dirty="0"/>
              <a:t>est un conquérant. Il est dans l’action. </a:t>
            </a:r>
            <a:endParaRPr lang="fr-FR" dirty="0" smtClean="0"/>
          </a:p>
          <a:p>
            <a:r>
              <a:rPr lang="fr-FR" dirty="0" smtClean="0"/>
              <a:t>Il </a:t>
            </a:r>
            <a:r>
              <a:rPr lang="fr-FR" dirty="0"/>
              <a:t>aime prendre les choses en main, que ça aille vite et que ce soit efficace. </a:t>
            </a:r>
            <a:endParaRPr lang="fr-FR" dirty="0" smtClean="0"/>
          </a:p>
          <a:p>
            <a:r>
              <a:rPr lang="fr-FR" dirty="0" smtClean="0"/>
              <a:t>Il </a:t>
            </a:r>
            <a:r>
              <a:rPr lang="fr-FR" dirty="0"/>
              <a:t>va droit au but. </a:t>
            </a:r>
            <a:endParaRPr lang="fr-FR" dirty="0" smtClean="0"/>
          </a:p>
          <a:p>
            <a:r>
              <a:rPr lang="fr-FR" dirty="0" smtClean="0"/>
              <a:t>Sa </a:t>
            </a:r>
            <a:r>
              <a:rPr lang="fr-FR" dirty="0"/>
              <a:t>façon d’être est souvent brutale. </a:t>
            </a:r>
            <a:endParaRPr lang="fr-FR" dirty="0" smtClean="0"/>
          </a:p>
          <a:p>
            <a:r>
              <a:rPr lang="fr-FR" dirty="0" smtClean="0"/>
              <a:t>Dans </a:t>
            </a:r>
            <a:r>
              <a:rPr lang="fr-FR" dirty="0"/>
              <a:t>un groupe, il va naturellement essayer de prendre l’ascendant, avec plus ou moins de succès, sur les autres membres. </a:t>
            </a:r>
            <a:endParaRPr lang="fr-FR" dirty="0" smtClean="0"/>
          </a:p>
          <a:p>
            <a:r>
              <a:rPr lang="fr-FR" dirty="0" smtClean="0"/>
              <a:t>Il </a:t>
            </a:r>
            <a:r>
              <a:rPr lang="fr-FR" dirty="0"/>
              <a:t>se voit à la tête du groupe.</a:t>
            </a:r>
          </a:p>
        </p:txBody>
      </p:sp>
      <p:sp>
        <p:nvSpPr>
          <p:cNvPr id="12" name="ZoneTexte 11"/>
          <p:cNvSpPr txBox="1"/>
          <p:nvPr/>
        </p:nvSpPr>
        <p:spPr>
          <a:xfrm>
            <a:off x="838200" y="1422400"/>
            <a:ext cx="10515600" cy="646331"/>
          </a:xfrm>
          <a:prstGeom prst="rect">
            <a:avLst/>
          </a:prstGeom>
          <a:noFill/>
        </p:spPr>
        <p:txBody>
          <a:bodyPr wrap="square" rtlCol="0">
            <a:spAutoFit/>
          </a:bodyPr>
          <a:lstStyle/>
          <a:p>
            <a:r>
              <a:rPr lang="fr-FR" dirty="0"/>
              <a:t>Chaque type de profil </a:t>
            </a:r>
            <a:r>
              <a:rPr lang="fr-FR" b="1" cap="all" dirty="0" smtClean="0"/>
              <a:t>DISC</a:t>
            </a:r>
            <a:r>
              <a:rPr lang="fr-FR" dirty="0"/>
              <a:t> a une vision bien particulière de lui-même, du groupe, de sa place dans le groupe et de son interaction avec lui.</a:t>
            </a:r>
          </a:p>
        </p:txBody>
      </p:sp>
      <p:pic>
        <p:nvPicPr>
          <p:cNvPr id="22530" name="Picture 2" descr="https://profil4.com/img/groupe/dominant_dans_grou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6873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du modèle DISC</a:t>
            </a:r>
            <a:endParaRPr lang="fr-FR" dirty="0"/>
          </a:p>
        </p:txBody>
      </p:sp>
      <p:sp>
        <p:nvSpPr>
          <p:cNvPr id="3" name="Espace réservé du contenu 2"/>
          <p:cNvSpPr>
            <a:spLocks noGrp="1"/>
          </p:cNvSpPr>
          <p:nvPr>
            <p:ph idx="1"/>
          </p:nvPr>
        </p:nvSpPr>
        <p:spPr/>
        <p:txBody>
          <a:bodyPr>
            <a:normAutofit/>
          </a:bodyPr>
          <a:lstStyle/>
          <a:p>
            <a:r>
              <a:rPr lang="fr-FR" sz="2000" dirty="0" smtClean="0"/>
              <a:t>Le DISC s’adresse aux équipes et aux individus. Les membres d’une équipe partagent un certain nombre de choses, comme des objectifs ou un projet tout simplement. Chaque membre de l’équipe est unique, a sa propre vision des objectifs, communique à sa façon, a des attentes et des besoins propres. Les membres de l’équipe veulent atteindre les buts communs mais ont tous une manière personnelle de les percevoir, de les atteindre et d’en parler. Cela peut conduire à des conflits, alors qu’il s’agit le plus souvent d'une simple incompréhension.</a:t>
            </a:r>
            <a:endParaRPr lang="fr-FR" sz="2000" dirty="0"/>
          </a:p>
        </p:txBody>
      </p:sp>
      <p:pic>
        <p:nvPicPr>
          <p:cNvPr id="3074" name="Picture 2" descr="https://profil4.com/img/medias/disc_roue-2_texte_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37338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rofil4.com/img/medias/disc_roue-3_quartiers_avec_positions_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3733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64731" y="4868553"/>
            <a:ext cx="1889107" cy="523220"/>
          </a:xfrm>
          <a:prstGeom prst="rect">
            <a:avLst/>
          </a:prstGeom>
          <a:noFill/>
        </p:spPr>
        <p:txBody>
          <a:bodyPr wrap="none" rtlCol="0">
            <a:spAutoFit/>
          </a:bodyPr>
          <a:lstStyle/>
          <a:p>
            <a:r>
              <a:rPr lang="fr-FR" sz="2800" b="1" dirty="0" smtClean="0">
                <a:solidFill>
                  <a:schemeClr val="bg1">
                    <a:lumMod val="75000"/>
                  </a:schemeClr>
                </a:solidFill>
              </a:rPr>
              <a:t>Profils DISC</a:t>
            </a:r>
            <a:endParaRPr lang="fr-FR" sz="2800" b="1" dirty="0">
              <a:solidFill>
                <a:schemeClr val="bg1">
                  <a:lumMod val="75000"/>
                </a:schemeClr>
              </a:solidFill>
            </a:endParaRPr>
          </a:p>
        </p:txBody>
      </p:sp>
      <p:sp>
        <p:nvSpPr>
          <p:cNvPr id="7" name="ZoneTexte 6"/>
          <p:cNvSpPr txBox="1"/>
          <p:nvPr/>
        </p:nvSpPr>
        <p:spPr>
          <a:xfrm>
            <a:off x="9584795" y="4868553"/>
            <a:ext cx="2595006" cy="523220"/>
          </a:xfrm>
          <a:prstGeom prst="rect">
            <a:avLst/>
          </a:prstGeom>
          <a:noFill/>
        </p:spPr>
        <p:txBody>
          <a:bodyPr wrap="none" rtlCol="0">
            <a:spAutoFit/>
          </a:bodyPr>
          <a:lstStyle>
            <a:defPPr>
              <a:defRPr lang="fr-FR"/>
            </a:defPPr>
            <a:lvl1pPr>
              <a:defRPr sz="2800" b="1">
                <a:solidFill>
                  <a:schemeClr val="bg1">
                    <a:lumMod val="75000"/>
                  </a:schemeClr>
                </a:solidFill>
              </a:defRPr>
            </a:lvl1pPr>
          </a:lstStyle>
          <a:p>
            <a:r>
              <a:rPr lang="fr-FR" dirty="0" smtClean="0"/>
              <a:t>Tendances DISC</a:t>
            </a:r>
            <a:endParaRPr lang="fr-FR" dirty="0"/>
          </a:p>
        </p:txBody>
      </p:sp>
    </p:spTree>
    <p:extLst>
      <p:ext uri="{BB962C8B-B14F-4D97-AF65-F5344CB8AC3E}">
        <p14:creationId xmlns:p14="http://schemas.microsoft.com/office/powerpoint/2010/main" val="4292961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Vision du groupe, leadership et </a:t>
            </a:r>
            <a:r>
              <a:rPr lang="fr-FR" dirty="0" smtClean="0"/>
              <a:t>management</a:t>
            </a:r>
            <a:endParaRPr lang="fr-FR" dirty="0"/>
          </a:p>
        </p:txBody>
      </p:sp>
      <p:sp>
        <p:nvSpPr>
          <p:cNvPr id="11" name="Espace réservé du contenu 10"/>
          <p:cNvSpPr>
            <a:spLocks noGrp="1"/>
          </p:cNvSpPr>
          <p:nvPr>
            <p:ph sz="half" idx="2"/>
          </p:nvPr>
        </p:nvSpPr>
        <p:spPr>
          <a:xfrm>
            <a:off x="6172200" y="2222499"/>
            <a:ext cx="5181600" cy="3954463"/>
          </a:xfrm>
        </p:spPr>
        <p:txBody>
          <a:bodyPr>
            <a:normAutofit fontScale="77500" lnSpcReduction="20000"/>
          </a:bodyPr>
          <a:lstStyle/>
          <a:p>
            <a:r>
              <a:rPr lang="fr-FR" dirty="0">
                <a:solidFill>
                  <a:schemeClr val="accent4">
                    <a:lumMod val="75000"/>
                  </a:schemeClr>
                </a:solidFill>
              </a:rPr>
              <a:t>Le jaune (I)</a:t>
            </a:r>
            <a:r>
              <a:rPr lang="fr-FR" dirty="0"/>
              <a:t> est l’archétype du bon copain. </a:t>
            </a:r>
            <a:endParaRPr lang="fr-FR" dirty="0" smtClean="0"/>
          </a:p>
          <a:p>
            <a:r>
              <a:rPr lang="fr-FR" dirty="0" smtClean="0"/>
              <a:t>Il </a:t>
            </a:r>
            <a:r>
              <a:rPr lang="fr-FR" dirty="0"/>
              <a:t>côtoie tous les membres de son équipe et connait beaucoup de détails et d’anecdotes sur chacun. </a:t>
            </a:r>
            <a:endParaRPr lang="fr-FR" dirty="0" smtClean="0"/>
          </a:p>
          <a:p>
            <a:r>
              <a:rPr lang="fr-FR" dirty="0" smtClean="0"/>
              <a:t>C’est </a:t>
            </a:r>
            <a:r>
              <a:rPr lang="fr-FR" dirty="0"/>
              <a:t>un rêveur. Il parle bien. </a:t>
            </a:r>
            <a:endParaRPr lang="fr-FR" dirty="0" smtClean="0"/>
          </a:p>
          <a:p>
            <a:r>
              <a:rPr lang="fr-FR" dirty="0" smtClean="0"/>
              <a:t>Il </a:t>
            </a:r>
            <a:r>
              <a:rPr lang="fr-FR" dirty="0"/>
              <a:t>s’enthousiasme pour les nouveautés et sait transmette sa passion à son entourage. </a:t>
            </a:r>
            <a:endParaRPr lang="fr-FR" dirty="0" smtClean="0"/>
          </a:p>
          <a:p>
            <a:r>
              <a:rPr lang="fr-FR" dirty="0" smtClean="0"/>
              <a:t>C’est </a:t>
            </a:r>
            <a:r>
              <a:rPr lang="fr-FR" dirty="0"/>
              <a:t>un bon vendeur. Il aime être le centre d’attention. </a:t>
            </a:r>
            <a:endParaRPr lang="fr-FR" dirty="0" smtClean="0"/>
          </a:p>
          <a:p>
            <a:r>
              <a:rPr lang="fr-FR" dirty="0" smtClean="0"/>
              <a:t>Il </a:t>
            </a:r>
            <a:r>
              <a:rPr lang="fr-FR" dirty="0"/>
              <a:t>se voit au centre du groupe, duquel il se veut l’attraction principale.</a:t>
            </a:r>
          </a:p>
        </p:txBody>
      </p:sp>
      <p:sp>
        <p:nvSpPr>
          <p:cNvPr id="12" name="ZoneTexte 11"/>
          <p:cNvSpPr txBox="1"/>
          <p:nvPr/>
        </p:nvSpPr>
        <p:spPr>
          <a:xfrm>
            <a:off x="838200" y="1422400"/>
            <a:ext cx="10515600" cy="646331"/>
          </a:xfrm>
          <a:prstGeom prst="rect">
            <a:avLst/>
          </a:prstGeom>
          <a:noFill/>
        </p:spPr>
        <p:txBody>
          <a:bodyPr wrap="square" rtlCol="0">
            <a:spAutoFit/>
          </a:bodyPr>
          <a:lstStyle/>
          <a:p>
            <a:r>
              <a:rPr lang="fr-FR" dirty="0"/>
              <a:t>Chaque type de profil </a:t>
            </a:r>
            <a:r>
              <a:rPr lang="fr-FR" b="1" cap="all" dirty="0" smtClean="0"/>
              <a:t>DISC</a:t>
            </a:r>
            <a:r>
              <a:rPr lang="fr-FR" dirty="0"/>
              <a:t> a une vision bien particulière de lui-même, du groupe, de sa place dans le groupe et de son interaction avec lui.</a:t>
            </a:r>
          </a:p>
        </p:txBody>
      </p:sp>
      <p:pic>
        <p:nvPicPr>
          <p:cNvPr id="28674" name="Picture 2" descr="https://profil4.com/img/groupe/influent_dans_grou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6873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63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Vision du groupe, leadership et </a:t>
            </a:r>
            <a:r>
              <a:rPr lang="fr-FR" dirty="0" smtClean="0"/>
              <a:t>management</a:t>
            </a:r>
            <a:endParaRPr lang="fr-FR" dirty="0"/>
          </a:p>
        </p:txBody>
      </p:sp>
      <p:sp>
        <p:nvSpPr>
          <p:cNvPr id="11" name="Espace réservé du contenu 10"/>
          <p:cNvSpPr>
            <a:spLocks noGrp="1"/>
          </p:cNvSpPr>
          <p:nvPr>
            <p:ph sz="half" idx="2"/>
          </p:nvPr>
        </p:nvSpPr>
        <p:spPr>
          <a:xfrm>
            <a:off x="6172200" y="2222499"/>
            <a:ext cx="5181600" cy="3954463"/>
          </a:xfrm>
        </p:spPr>
        <p:txBody>
          <a:bodyPr>
            <a:normAutofit fontScale="77500" lnSpcReduction="20000"/>
          </a:bodyPr>
          <a:lstStyle/>
          <a:p>
            <a:r>
              <a:rPr lang="fr-FR" dirty="0" smtClean="0">
                <a:solidFill>
                  <a:srgbClr val="00B050"/>
                </a:solidFill>
              </a:rPr>
              <a:t>Le vert (S)</a:t>
            </a:r>
            <a:r>
              <a:rPr lang="fr-FR" dirty="0" smtClean="0"/>
              <a:t> fait passer sa tribu avant lui-même. </a:t>
            </a:r>
          </a:p>
          <a:p>
            <a:r>
              <a:rPr lang="fr-FR" dirty="0" smtClean="0"/>
              <a:t>Il est bienveillant. Il est calme et s’évertue à créer un climat harmonieux de confiance. </a:t>
            </a:r>
          </a:p>
          <a:p>
            <a:r>
              <a:rPr lang="fr-FR" dirty="0" smtClean="0"/>
              <a:t>Il se voit comme un membre du groupe comme les autres, ce qui ne l’empêche pas de respecter sincèrement sa hiérarchie. </a:t>
            </a:r>
          </a:p>
          <a:p>
            <a:r>
              <a:rPr lang="fr-FR" dirty="0" smtClean="0"/>
              <a:t>Il ne cherche pas à se mettre en avant et préfère rester discret. </a:t>
            </a:r>
          </a:p>
          <a:p>
            <a:r>
              <a:rPr lang="fr-FR" dirty="0" smtClean="0"/>
              <a:t>Attention à ne pas agresser son groupe, faute de quoi il risque de réagir de façon disproportionnée.</a:t>
            </a:r>
            <a:endParaRPr lang="fr-FR" dirty="0"/>
          </a:p>
        </p:txBody>
      </p:sp>
      <p:sp>
        <p:nvSpPr>
          <p:cNvPr id="12" name="ZoneTexte 11"/>
          <p:cNvSpPr txBox="1"/>
          <p:nvPr/>
        </p:nvSpPr>
        <p:spPr>
          <a:xfrm>
            <a:off x="838200" y="1422400"/>
            <a:ext cx="10515600" cy="646331"/>
          </a:xfrm>
          <a:prstGeom prst="rect">
            <a:avLst/>
          </a:prstGeom>
          <a:noFill/>
        </p:spPr>
        <p:txBody>
          <a:bodyPr wrap="square" rtlCol="0">
            <a:spAutoFit/>
          </a:bodyPr>
          <a:lstStyle/>
          <a:p>
            <a:r>
              <a:rPr lang="fr-FR" dirty="0"/>
              <a:t>Chaque type de profil </a:t>
            </a:r>
            <a:r>
              <a:rPr lang="fr-FR" b="1" cap="all" dirty="0" smtClean="0"/>
              <a:t>DISC</a:t>
            </a:r>
            <a:r>
              <a:rPr lang="fr-FR" dirty="0"/>
              <a:t> a une vision bien particulière de lui-même, du groupe, de sa place dans le groupe et de son interaction avec lui.</a:t>
            </a:r>
          </a:p>
        </p:txBody>
      </p:sp>
      <p:pic>
        <p:nvPicPr>
          <p:cNvPr id="26626" name="Picture 2" descr="https://profil4.com/img/groupe/stable_dans_grou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6873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35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Vision du groupe, leadership et </a:t>
            </a:r>
            <a:r>
              <a:rPr lang="fr-FR" dirty="0" smtClean="0"/>
              <a:t>management</a:t>
            </a:r>
            <a:endParaRPr lang="fr-FR" dirty="0"/>
          </a:p>
        </p:txBody>
      </p:sp>
      <p:sp>
        <p:nvSpPr>
          <p:cNvPr id="11" name="Espace réservé du contenu 10"/>
          <p:cNvSpPr>
            <a:spLocks noGrp="1"/>
          </p:cNvSpPr>
          <p:nvPr>
            <p:ph sz="half" idx="2"/>
          </p:nvPr>
        </p:nvSpPr>
        <p:spPr>
          <a:xfrm>
            <a:off x="6172200" y="2222499"/>
            <a:ext cx="5181600" cy="3954463"/>
          </a:xfrm>
        </p:spPr>
        <p:txBody>
          <a:bodyPr>
            <a:normAutofit fontScale="85000" lnSpcReduction="10000"/>
          </a:bodyPr>
          <a:lstStyle/>
          <a:p>
            <a:r>
              <a:rPr lang="fr-FR" dirty="0">
                <a:solidFill>
                  <a:srgbClr val="0070C0"/>
                </a:solidFill>
              </a:rPr>
              <a:t>Le bleu (C)</a:t>
            </a:r>
            <a:r>
              <a:rPr lang="fr-FR" dirty="0"/>
              <a:t> est carré. </a:t>
            </a:r>
            <a:endParaRPr lang="fr-FR" dirty="0" smtClean="0"/>
          </a:p>
          <a:p>
            <a:r>
              <a:rPr lang="fr-FR" dirty="0" smtClean="0"/>
              <a:t>Il </a:t>
            </a:r>
            <a:r>
              <a:rPr lang="fr-FR" dirty="0"/>
              <a:t>est logique et méthodique. </a:t>
            </a:r>
            <a:endParaRPr lang="fr-FR" dirty="0" smtClean="0"/>
          </a:p>
          <a:p>
            <a:r>
              <a:rPr lang="fr-FR" dirty="0" smtClean="0"/>
              <a:t>Parfois </a:t>
            </a:r>
            <a:r>
              <a:rPr lang="fr-FR" dirty="0"/>
              <a:t>froid, ce n’est pas un grand communiquant. </a:t>
            </a:r>
            <a:endParaRPr lang="fr-FR" dirty="0" smtClean="0"/>
          </a:p>
          <a:p>
            <a:r>
              <a:rPr lang="fr-FR" dirty="0" smtClean="0"/>
              <a:t>Il </a:t>
            </a:r>
            <a:r>
              <a:rPr lang="fr-FR" dirty="0"/>
              <a:t>respecte le groupe et ses conventions mais ne possède pas un sentiment d’appartenance fort. </a:t>
            </a:r>
            <a:endParaRPr lang="fr-FR" dirty="0" smtClean="0"/>
          </a:p>
          <a:p>
            <a:r>
              <a:rPr lang="fr-FR" dirty="0" smtClean="0"/>
              <a:t>Il </a:t>
            </a:r>
            <a:r>
              <a:rPr lang="fr-FR" dirty="0"/>
              <a:t>préfère travailler seul et à sa façon. </a:t>
            </a:r>
            <a:endParaRPr lang="fr-FR" dirty="0" smtClean="0"/>
          </a:p>
          <a:p>
            <a:r>
              <a:rPr lang="fr-FR" dirty="0" smtClean="0"/>
              <a:t>Il </a:t>
            </a:r>
            <a:r>
              <a:rPr lang="fr-FR" dirty="0"/>
              <a:t>n’est pas spécialement attiré par le groupe et n’essaie pas de s’intégrer</a:t>
            </a:r>
            <a:r>
              <a:rPr lang="fr-FR" dirty="0" smtClean="0"/>
              <a:t>.</a:t>
            </a:r>
            <a:endParaRPr lang="fr-FR" dirty="0"/>
          </a:p>
        </p:txBody>
      </p:sp>
      <p:sp>
        <p:nvSpPr>
          <p:cNvPr id="12" name="ZoneTexte 11"/>
          <p:cNvSpPr txBox="1"/>
          <p:nvPr/>
        </p:nvSpPr>
        <p:spPr>
          <a:xfrm>
            <a:off x="838200" y="1422400"/>
            <a:ext cx="10515600" cy="646331"/>
          </a:xfrm>
          <a:prstGeom prst="rect">
            <a:avLst/>
          </a:prstGeom>
          <a:noFill/>
        </p:spPr>
        <p:txBody>
          <a:bodyPr wrap="square" rtlCol="0">
            <a:spAutoFit/>
          </a:bodyPr>
          <a:lstStyle/>
          <a:p>
            <a:r>
              <a:rPr lang="fr-FR" dirty="0"/>
              <a:t>Chaque type de profil </a:t>
            </a:r>
            <a:r>
              <a:rPr lang="fr-FR" b="1" cap="all" dirty="0" smtClean="0"/>
              <a:t>DISC</a:t>
            </a:r>
            <a:r>
              <a:rPr lang="fr-FR" dirty="0"/>
              <a:t> a une vision bien particulière de lui-même, du groupe, de sa place dans le groupe et de son interaction avec lui.</a:t>
            </a:r>
          </a:p>
        </p:txBody>
      </p:sp>
      <p:pic>
        <p:nvPicPr>
          <p:cNvPr id="27652" name="Picture 4" descr="https://profil4.com/img/groupe/consciencieux_dans_grou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848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01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Signes de stress </a:t>
            </a:r>
            <a:r>
              <a:rPr lang="fr-FR" dirty="0"/>
              <a:t>des profils DISC</a:t>
            </a:r>
          </a:p>
        </p:txBody>
      </p:sp>
      <p:sp>
        <p:nvSpPr>
          <p:cNvPr id="5" name="Espace réservé du texte 4"/>
          <p:cNvSpPr>
            <a:spLocks noGrp="1"/>
          </p:cNvSpPr>
          <p:nvPr>
            <p:ph type="body" idx="1"/>
          </p:nvPr>
        </p:nvSpPr>
        <p:spPr/>
        <p:txBody>
          <a:bodyPr/>
          <a:lstStyle/>
          <a:p>
            <a:r>
              <a:rPr lang="fr-FR" dirty="0" smtClean="0"/>
              <a:t>Facteurs et Conséquences</a:t>
            </a:r>
            <a:endParaRPr lang="fr-FR" dirty="0"/>
          </a:p>
        </p:txBody>
      </p:sp>
    </p:spTree>
    <p:extLst>
      <p:ext uri="{BB962C8B-B14F-4D97-AF65-F5344CB8AC3E}">
        <p14:creationId xmlns:p14="http://schemas.microsoft.com/office/powerpoint/2010/main" val="1546555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Facteurs et signes de stress des profils </a:t>
            </a:r>
            <a:r>
              <a:rPr lang="fr-FR" dirty="0" smtClean="0"/>
              <a:t>DISC</a:t>
            </a:r>
            <a:endParaRPr lang="fr-FR" dirty="0"/>
          </a:p>
        </p:txBody>
      </p:sp>
      <p:sp>
        <p:nvSpPr>
          <p:cNvPr id="5" name="Espace réservé du contenu 4"/>
          <p:cNvSpPr>
            <a:spLocks noGrp="1"/>
          </p:cNvSpPr>
          <p:nvPr>
            <p:ph idx="1"/>
          </p:nvPr>
        </p:nvSpPr>
        <p:spPr/>
        <p:txBody>
          <a:bodyPr>
            <a:normAutofit fontScale="92500" lnSpcReduction="10000"/>
          </a:bodyPr>
          <a:lstStyle/>
          <a:p>
            <a:r>
              <a:rPr lang="fr-FR" dirty="0"/>
              <a:t>Bien qu’un stress léger ne soit pas fondamentalement grave, il faut veiller à ce qu’il ne dure pas et, surtout, à ce qu’il n’augmente pas. Les profils </a:t>
            </a:r>
            <a:r>
              <a:rPr lang="fr-FR" b="1" cap="all" dirty="0" smtClean="0"/>
              <a:t>DISC</a:t>
            </a:r>
            <a:r>
              <a:rPr lang="fr-FR" dirty="0"/>
              <a:t> ont des façons très différentes de gérer leur stress</a:t>
            </a:r>
            <a:r>
              <a:rPr lang="fr-FR" dirty="0" smtClean="0"/>
              <a:t>.</a:t>
            </a:r>
          </a:p>
          <a:p>
            <a:endParaRPr lang="fr-FR" dirty="0" smtClean="0"/>
          </a:p>
          <a:p>
            <a:r>
              <a:rPr lang="fr-FR" b="1" dirty="0" smtClean="0"/>
              <a:t>En cas de stress léger</a:t>
            </a:r>
            <a:r>
              <a:rPr lang="fr-FR" dirty="0" smtClean="0"/>
              <a:t>, les personnes vont adapter leur comportement en fonction des événements extérieurs et en particulier du stress. Évidemment, chaque profil va réagir d’une façon propre. De manière générale, chaque profil </a:t>
            </a:r>
            <a:r>
              <a:rPr lang="fr-FR" b="1" cap="all" dirty="0" smtClean="0"/>
              <a:t>DISC</a:t>
            </a:r>
            <a:r>
              <a:rPr lang="fr-FR" dirty="0" smtClean="0"/>
              <a:t> va accentuer ses caractéristiques habituelles.</a:t>
            </a:r>
          </a:p>
          <a:p>
            <a:endParaRPr lang="fr-FR" dirty="0"/>
          </a:p>
          <a:p>
            <a:r>
              <a:rPr lang="fr-FR" b="1" dirty="0"/>
              <a:t>En cas de stress important</a:t>
            </a:r>
            <a:r>
              <a:rPr lang="fr-FR" dirty="0"/>
              <a:t>, ou quand les causes de stress deviennent plus intenses, le comportement des profils </a:t>
            </a:r>
            <a:r>
              <a:rPr lang="fr-FR" b="1" cap="all" dirty="0" smtClean="0"/>
              <a:t>DISC</a:t>
            </a:r>
            <a:r>
              <a:rPr lang="fr-FR" b="1" cap="all" baseline="30000" dirty="0"/>
              <a:t> </a:t>
            </a:r>
            <a:r>
              <a:rPr lang="fr-FR" dirty="0" smtClean="0"/>
              <a:t>peut </a:t>
            </a:r>
            <a:r>
              <a:rPr lang="fr-FR" dirty="0"/>
              <a:t>changer radicalement.</a:t>
            </a:r>
            <a:endParaRPr lang="fr-FR" dirty="0" smtClean="0"/>
          </a:p>
          <a:p>
            <a:endParaRPr lang="fr-FR" dirty="0"/>
          </a:p>
          <a:p>
            <a:endParaRPr lang="fr-FR" dirty="0"/>
          </a:p>
        </p:txBody>
      </p:sp>
    </p:spTree>
    <p:extLst>
      <p:ext uri="{BB962C8B-B14F-4D97-AF65-F5344CB8AC3E}">
        <p14:creationId xmlns:p14="http://schemas.microsoft.com/office/powerpoint/2010/main" val="631916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Facteurs et signes de stress des profils DISC</a:t>
            </a:r>
            <a:endParaRPr lang="fr-FR" dirty="0"/>
          </a:p>
        </p:txBody>
      </p:sp>
      <p:sp>
        <p:nvSpPr>
          <p:cNvPr id="3" name="Espace réservé du contenu 2"/>
          <p:cNvSpPr>
            <a:spLocks noGrp="1"/>
          </p:cNvSpPr>
          <p:nvPr>
            <p:ph idx="1"/>
          </p:nvPr>
        </p:nvSpPr>
        <p:spPr>
          <a:xfrm>
            <a:off x="2082800" y="1609724"/>
            <a:ext cx="9271000" cy="5210176"/>
          </a:xfrm>
        </p:spPr>
        <p:txBody>
          <a:bodyPr>
            <a:noAutofit/>
          </a:bodyPr>
          <a:lstStyle/>
          <a:p>
            <a:pPr marL="0" indent="0">
              <a:buNone/>
            </a:pPr>
            <a:r>
              <a:rPr lang="fr-FR" sz="1800" dirty="0"/>
              <a:t>Le </a:t>
            </a:r>
            <a:r>
              <a:rPr lang="fr-FR" sz="1800" b="1" dirty="0">
                <a:solidFill>
                  <a:srgbClr val="C00000"/>
                </a:solidFill>
              </a:rPr>
              <a:t>Dominant</a:t>
            </a:r>
            <a:r>
              <a:rPr lang="fr-FR" sz="1800" dirty="0"/>
              <a:t> est dans l’action. Pour lui, les sources principales de stress vont être la critique de son travail ou sa remise en cause, l’incompétence ou l’irresponsabilité de ses collègues, voire même la sienne, l’absence ou le manque de décision, l’absence ou le manque d’action, et encore plus l’immobilité, les temps morts, les lenteurs ou encore les doutes</a:t>
            </a:r>
            <a:r>
              <a:rPr lang="fr-FR" sz="1800" dirty="0" smtClean="0"/>
              <a:t>.</a:t>
            </a:r>
          </a:p>
          <a:p>
            <a:pPr marL="0" indent="0">
              <a:buNone/>
            </a:pPr>
            <a:endParaRPr lang="fr-FR" sz="1200" dirty="0"/>
          </a:p>
          <a:p>
            <a:pPr marL="0" indent="0">
              <a:buNone/>
            </a:pPr>
            <a:r>
              <a:rPr lang="fr-FR" sz="1800" dirty="0"/>
              <a:t>L’</a:t>
            </a:r>
            <a:r>
              <a:rPr lang="fr-FR" sz="1800" b="1" dirty="0">
                <a:solidFill>
                  <a:schemeClr val="accent4">
                    <a:lumMod val="75000"/>
                  </a:schemeClr>
                </a:solidFill>
              </a:rPr>
              <a:t>Influent</a:t>
            </a:r>
            <a:r>
              <a:rPr lang="fr-FR" sz="1800" dirty="0"/>
              <a:t> vit au travers du regard des autres. Il sera stressé par l’absence ou le manque de reconnaissance, surtout d’un point de vue social, les relations agressives, voire hostiles, la suppression des libertés, les procédures de manière générale ou encore la solitude</a:t>
            </a:r>
            <a:r>
              <a:rPr lang="fr-FR" sz="1800" dirty="0" smtClean="0"/>
              <a:t>.</a:t>
            </a:r>
          </a:p>
          <a:p>
            <a:pPr marL="0" indent="0">
              <a:buNone/>
            </a:pPr>
            <a:endParaRPr lang="fr-FR" sz="1200" dirty="0"/>
          </a:p>
          <a:p>
            <a:pPr marL="0" indent="0">
              <a:buNone/>
            </a:pPr>
            <a:r>
              <a:rPr lang="fr-FR" sz="1800" dirty="0"/>
              <a:t>Le </a:t>
            </a:r>
            <a:r>
              <a:rPr lang="fr-FR" sz="1800" b="1" dirty="0">
                <a:solidFill>
                  <a:srgbClr val="0070C0"/>
                </a:solidFill>
              </a:rPr>
              <a:t>Stable</a:t>
            </a:r>
            <a:r>
              <a:rPr lang="fr-FR" sz="1800" dirty="0"/>
              <a:t> s’inscrit dans un processus global. Certaines situations le stressent plus spécifiquement, et en particulier l’agressivité, surtout envers sa tribu, les changements, surtout ceux qui impactent les personnes, l’urgence et la pression de manière générale, les conflits entre les personnes ou encore les incohérences</a:t>
            </a:r>
            <a:r>
              <a:rPr lang="fr-FR" sz="1800" dirty="0" smtClean="0"/>
              <a:t>.</a:t>
            </a:r>
          </a:p>
          <a:p>
            <a:pPr marL="0" indent="0">
              <a:buNone/>
            </a:pPr>
            <a:endParaRPr lang="fr-FR" sz="1200" dirty="0"/>
          </a:p>
          <a:p>
            <a:pPr marL="0" indent="0">
              <a:buNone/>
            </a:pPr>
            <a:r>
              <a:rPr lang="fr-FR" sz="1800" dirty="0"/>
              <a:t>Enfin le </a:t>
            </a:r>
            <a:r>
              <a:rPr lang="fr-FR" sz="1800" b="1" dirty="0">
                <a:solidFill>
                  <a:srgbClr val="00B050"/>
                </a:solidFill>
              </a:rPr>
              <a:t>Consciencieux</a:t>
            </a:r>
            <a:r>
              <a:rPr lang="fr-FR" sz="1800" dirty="0"/>
              <a:t> est carré dans sa façon d’être. Il est plus spécifiquement stressé par les critiques, surtout si elles sont gratuites, le bavardage, les digressions, les discussions sans fin et sans but, les gestuelles exubérantes, l’absence ou le manque d’information, l’imprécision de manière générale, le manque de temps ou encore l’absence ou le manque de logique.</a:t>
            </a:r>
          </a:p>
          <a:p>
            <a:pPr marL="0" indent="0">
              <a:buNone/>
            </a:pPr>
            <a:endParaRPr lang="fr-FR" sz="1800" dirty="0"/>
          </a:p>
        </p:txBody>
      </p:sp>
      <p:grpSp>
        <p:nvGrpSpPr>
          <p:cNvPr id="16" name="Groupe 15"/>
          <p:cNvGrpSpPr/>
          <p:nvPr/>
        </p:nvGrpSpPr>
        <p:grpSpPr>
          <a:xfrm>
            <a:off x="838200" y="1609724"/>
            <a:ext cx="1041064" cy="1041064"/>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838200" y="2931583"/>
            <a:ext cx="1041064" cy="1041064"/>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838198" y="5575301"/>
            <a:ext cx="1041064" cy="1041064"/>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838200" y="4253442"/>
            <a:ext cx="1041064" cy="1041064"/>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733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Facteurs et signes de stress des profils DISC</a:t>
            </a:r>
            <a:endParaRPr lang="fr-FR" dirty="0"/>
          </a:p>
        </p:txBody>
      </p:sp>
      <p:sp>
        <p:nvSpPr>
          <p:cNvPr id="3" name="Espace réservé du contenu 2"/>
          <p:cNvSpPr>
            <a:spLocks noGrp="1"/>
          </p:cNvSpPr>
          <p:nvPr>
            <p:ph idx="1"/>
          </p:nvPr>
        </p:nvSpPr>
        <p:spPr>
          <a:xfrm>
            <a:off x="2082800" y="1609724"/>
            <a:ext cx="9271000" cy="5210176"/>
          </a:xfrm>
        </p:spPr>
        <p:txBody>
          <a:bodyPr>
            <a:noAutofit/>
          </a:bodyPr>
          <a:lstStyle/>
          <a:p>
            <a:pPr marL="0" indent="0">
              <a:buNone/>
            </a:pPr>
            <a:r>
              <a:rPr lang="fr-FR" sz="1800" dirty="0" smtClean="0"/>
              <a:t>Pour </a:t>
            </a:r>
            <a:r>
              <a:rPr lang="fr-FR" sz="1800" b="1" dirty="0" smtClean="0">
                <a:solidFill>
                  <a:srgbClr val="C00000"/>
                </a:solidFill>
              </a:rPr>
              <a:t>les rouges (D)</a:t>
            </a:r>
            <a:r>
              <a:rPr lang="fr-FR" sz="1800" dirty="0" smtClean="0"/>
              <a:t>, cela renforce leur caractère sanguin, avec des mouvements rapides dans tous les sens, des mouvements d’humeur, de la colère et de l’impatience, une augmentation de son côté extraverti, des décisions encore plus rapides ou encore de l’agressivité.</a:t>
            </a:r>
          </a:p>
          <a:p>
            <a:pPr marL="0" indent="0">
              <a:buNone/>
            </a:pPr>
            <a:endParaRPr lang="fr-FR" sz="1800" dirty="0" smtClean="0"/>
          </a:p>
          <a:p>
            <a:pPr marL="0" indent="0">
              <a:buNone/>
            </a:pPr>
            <a:r>
              <a:rPr lang="fr-FR" sz="1800" dirty="0" smtClean="0"/>
              <a:t>Pour </a:t>
            </a:r>
            <a:r>
              <a:rPr lang="fr-FR" sz="1800" b="1" dirty="0" smtClean="0">
                <a:solidFill>
                  <a:schemeClr val="accent4">
                    <a:lumMod val="75000"/>
                  </a:schemeClr>
                </a:solidFill>
              </a:rPr>
              <a:t>les jaunes (I)</a:t>
            </a:r>
            <a:r>
              <a:rPr lang="fr-FR" sz="1800" dirty="0" smtClean="0"/>
              <a:t>, un petit côté théâtrale va se mettre en place et notamment encore plus d’extraversion et de gestes, de l’enthousiasme, parfois même étouffant, de l’exagération dans tout, parfois même en dépassant les limites du ridicule, des attaques et piques, personnelles ou sur le travail, qui font mal ou encore de l’éparpillement.</a:t>
            </a:r>
          </a:p>
          <a:p>
            <a:pPr marL="0" indent="0">
              <a:buNone/>
            </a:pPr>
            <a:endParaRPr lang="fr-FR" sz="1800" dirty="0" smtClean="0"/>
          </a:p>
          <a:p>
            <a:pPr marL="0" indent="0">
              <a:buNone/>
            </a:pPr>
            <a:r>
              <a:rPr lang="fr-FR" sz="1800" dirty="0" smtClean="0"/>
              <a:t>Pour </a:t>
            </a:r>
            <a:r>
              <a:rPr lang="fr-FR" sz="1800" b="1" dirty="0" smtClean="0">
                <a:solidFill>
                  <a:srgbClr val="0070C0"/>
                </a:solidFill>
              </a:rPr>
              <a:t>les bleus (C)</a:t>
            </a:r>
            <a:r>
              <a:rPr lang="fr-FR" sz="1800" dirty="0" smtClean="0"/>
              <a:t> enfin, cela fait ressortir leurs peurs, ce qui se traduit par des signes qu’il est exacerbé, jusqu’à faire marche arrière, une augmentation de son côté introverti, une communication un peu plus visuelle ou encore qu'il cherche à maitriser encore plus ses sujets.</a:t>
            </a:r>
          </a:p>
          <a:p>
            <a:pPr marL="0" indent="0">
              <a:buNone/>
            </a:pPr>
            <a:endParaRPr lang="fr-FR" sz="1800" dirty="0"/>
          </a:p>
          <a:p>
            <a:pPr marL="0" indent="0">
              <a:buNone/>
            </a:pPr>
            <a:r>
              <a:rPr lang="fr-FR" sz="1800" dirty="0" smtClean="0"/>
              <a:t>Pour </a:t>
            </a:r>
            <a:r>
              <a:rPr lang="fr-FR" sz="1800" b="1" dirty="0" smtClean="0">
                <a:solidFill>
                  <a:srgbClr val="00B050"/>
                </a:solidFill>
              </a:rPr>
              <a:t>les verts (S)</a:t>
            </a:r>
            <a:r>
              <a:rPr lang="fr-FR" sz="1800" dirty="0" smtClean="0"/>
              <a:t>, même à faible dose, le stress le bloque et provoque une augmentation de son côté introverti, un repli sur lui-même, et repli de manière générale, parfois même jusqu’à la soumission. Il va cacher encore plus ses émotions, devenir super attentif (notamment à l’écoute) ou encore éprouver de réelles difficultés à se lancer.</a:t>
            </a:r>
          </a:p>
          <a:p>
            <a:pPr marL="0" indent="0">
              <a:buNone/>
            </a:pPr>
            <a:endParaRPr lang="fr-FR" sz="1800" dirty="0"/>
          </a:p>
        </p:txBody>
      </p:sp>
      <p:grpSp>
        <p:nvGrpSpPr>
          <p:cNvPr id="16" name="Groupe 15"/>
          <p:cNvGrpSpPr/>
          <p:nvPr/>
        </p:nvGrpSpPr>
        <p:grpSpPr>
          <a:xfrm>
            <a:off x="838200" y="1609724"/>
            <a:ext cx="1041064" cy="1041064"/>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838200" y="2931583"/>
            <a:ext cx="1041064" cy="1041064"/>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838198" y="5575301"/>
            <a:ext cx="1041064" cy="1041064"/>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838200" y="4253442"/>
            <a:ext cx="1041064" cy="1041064"/>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rot="1708942">
            <a:off x="9740899" y="588216"/>
            <a:ext cx="1917700" cy="340519"/>
          </a:xfrm>
          <a:prstGeom prst="roundRect">
            <a:avLst/>
          </a:prstGeom>
          <a:solidFill>
            <a:srgbClr val="FFC000"/>
          </a:solidFill>
          <a:ln w="19050">
            <a:noFill/>
          </a:ln>
          <a:effectLst>
            <a:outerShdw blurRad="63500" sx="102000" sy="102000" algn="ctr" rotWithShape="0">
              <a:prstClr val="black">
                <a:alpha val="40000"/>
              </a:prstClr>
            </a:outerShdw>
          </a:effectLst>
        </p:spPr>
        <p:txBody>
          <a:bodyPr wrap="square" rtlCol="0">
            <a:spAutoFit/>
          </a:bodyPr>
          <a:lstStyle/>
          <a:p>
            <a:pPr algn="ctr"/>
            <a:r>
              <a:rPr lang="fr-FR" sz="1400" b="1" dirty="0" smtClean="0">
                <a:solidFill>
                  <a:schemeClr val="bg1"/>
                </a:solidFill>
              </a:rPr>
              <a:t>STRESS LEGER</a:t>
            </a:r>
            <a:endParaRPr lang="fr-FR" sz="1400" b="1" dirty="0">
              <a:solidFill>
                <a:schemeClr val="bg1"/>
              </a:solidFill>
            </a:endParaRPr>
          </a:p>
        </p:txBody>
      </p:sp>
    </p:spTree>
    <p:extLst>
      <p:ext uri="{BB962C8B-B14F-4D97-AF65-F5344CB8AC3E}">
        <p14:creationId xmlns:p14="http://schemas.microsoft.com/office/powerpoint/2010/main" val="4030261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Facteurs et signes de stress des profils DISC</a:t>
            </a:r>
            <a:endParaRPr lang="fr-FR" dirty="0"/>
          </a:p>
        </p:txBody>
      </p:sp>
      <p:sp>
        <p:nvSpPr>
          <p:cNvPr id="3" name="Espace réservé du contenu 2"/>
          <p:cNvSpPr>
            <a:spLocks noGrp="1"/>
          </p:cNvSpPr>
          <p:nvPr>
            <p:ph idx="1"/>
          </p:nvPr>
        </p:nvSpPr>
        <p:spPr>
          <a:xfrm>
            <a:off x="2082800" y="1495424"/>
            <a:ext cx="9271000" cy="5210176"/>
          </a:xfrm>
        </p:spPr>
        <p:txBody>
          <a:bodyPr>
            <a:noAutofit/>
          </a:bodyPr>
          <a:lstStyle/>
          <a:p>
            <a:pPr marL="0" indent="0">
              <a:buNone/>
            </a:pPr>
            <a:r>
              <a:rPr lang="fr-FR" sz="1800" dirty="0" smtClean="0"/>
              <a:t>Les </a:t>
            </a:r>
            <a:r>
              <a:rPr lang="fr-FR" sz="1800" b="1" dirty="0" smtClean="0">
                <a:solidFill>
                  <a:srgbClr val="C00000"/>
                </a:solidFill>
              </a:rPr>
              <a:t>Dominants</a:t>
            </a:r>
            <a:r>
              <a:rPr lang="fr-FR" sz="1800" dirty="0" smtClean="0"/>
              <a:t> passent d’un extrême à l’autre. Ils deviennent introvertis, font marche arrière ou encore se retirent ou s’excluent. On a déjà vu des rouges mettre fin à un projet ou à une activité en envoyant tout bouler. Le dominant se retrouvant souvent en position de leader, cela peut avoir des conséquences lourdes et définitives au sein de l’entreprise ou de l’équipe.</a:t>
            </a:r>
          </a:p>
          <a:p>
            <a:pPr marL="0" indent="0">
              <a:buNone/>
            </a:pPr>
            <a:endParaRPr lang="fr-FR" sz="800" dirty="0" smtClean="0"/>
          </a:p>
          <a:p>
            <a:pPr marL="0" indent="0">
              <a:buNone/>
            </a:pPr>
            <a:r>
              <a:rPr lang="fr-FR" sz="1800" dirty="0" smtClean="0"/>
              <a:t>Les </a:t>
            </a:r>
            <a:r>
              <a:rPr lang="fr-FR" sz="1800" b="1" dirty="0" smtClean="0">
                <a:solidFill>
                  <a:schemeClr val="accent4">
                    <a:lumMod val="75000"/>
                  </a:schemeClr>
                </a:solidFill>
              </a:rPr>
              <a:t>Influents</a:t>
            </a:r>
            <a:r>
              <a:rPr lang="fr-FR" sz="1800" dirty="0" smtClean="0"/>
              <a:t> le vivent mal. Ils diminuent leur côté extraverti, voire deviennent introverti, s’isolent du groupe ou encore pensent qu’on ne les apprécie plus. Certains grands patrons sont connus pour être des Influents. Ils peuvent envoyer balader des clients qui ne semblent pas les apprécier à leur juste mesure. On a parfois assisté à des crises de pleurs incontrôlées et spontanées en conseil d’administration.</a:t>
            </a:r>
          </a:p>
          <a:p>
            <a:pPr marL="0" indent="0">
              <a:buNone/>
            </a:pPr>
            <a:endParaRPr lang="fr-FR" sz="800" dirty="0" smtClean="0"/>
          </a:p>
          <a:p>
            <a:pPr marL="0" indent="0">
              <a:buNone/>
            </a:pPr>
            <a:r>
              <a:rPr lang="fr-FR" sz="1800" dirty="0" smtClean="0"/>
              <a:t>Les </a:t>
            </a:r>
            <a:r>
              <a:rPr lang="fr-FR" sz="1800" b="1" dirty="0" smtClean="0">
                <a:solidFill>
                  <a:srgbClr val="0070C0"/>
                </a:solidFill>
              </a:rPr>
              <a:t>Consciencieux</a:t>
            </a:r>
            <a:r>
              <a:rPr lang="fr-FR" sz="1800" dirty="0" smtClean="0"/>
              <a:t> règlent leurs comptes. Ils deviennent extravertis, et même un peu trop, exposent de façon détaillée et argumentée leurs griefs, ressortent les cadavres du placard. Un des gros risques est de voir le Consciencieux se transformer en négateur.</a:t>
            </a:r>
          </a:p>
          <a:p>
            <a:pPr marL="0" indent="0">
              <a:buNone/>
            </a:pPr>
            <a:endParaRPr lang="fr-FR" sz="800" dirty="0" smtClean="0"/>
          </a:p>
          <a:p>
            <a:pPr marL="0" indent="0">
              <a:buNone/>
            </a:pPr>
            <a:r>
              <a:rPr lang="fr-FR" sz="1800" dirty="0" smtClean="0"/>
              <a:t>Les </a:t>
            </a:r>
            <a:r>
              <a:rPr lang="fr-FR" sz="1800" b="1" dirty="0" smtClean="0">
                <a:solidFill>
                  <a:srgbClr val="00B050"/>
                </a:solidFill>
              </a:rPr>
              <a:t>Stables</a:t>
            </a:r>
            <a:r>
              <a:rPr lang="fr-FR" sz="1800" dirty="0" smtClean="0"/>
              <a:t> sont à prendre avec des pincettes. Ils deviennent extravertis, voire agressifs, explosent ou encore montrent des signes de rage, parfois en ayant du mal à se contrôler. Il ne faut pas prendre à la légère ce changement d’attitude chez un stable. Il faut faire particulièrement attention avec les Stables ; les stables ne se battent pas pour blesser mais pour tuer. Leurs réactions peuvent être excessives et disproportionnées.</a:t>
            </a:r>
          </a:p>
          <a:p>
            <a:pPr marL="0" indent="0">
              <a:buNone/>
            </a:pPr>
            <a:endParaRPr lang="fr-FR" sz="1800" dirty="0"/>
          </a:p>
        </p:txBody>
      </p:sp>
      <p:grpSp>
        <p:nvGrpSpPr>
          <p:cNvPr id="16" name="Groupe 15"/>
          <p:cNvGrpSpPr/>
          <p:nvPr/>
        </p:nvGrpSpPr>
        <p:grpSpPr>
          <a:xfrm>
            <a:off x="838200" y="1609724"/>
            <a:ext cx="1041064" cy="1041064"/>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838200" y="2931583"/>
            <a:ext cx="1041064" cy="1041064"/>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838198" y="5575301"/>
            <a:ext cx="1041064" cy="1041064"/>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838200" y="4253442"/>
            <a:ext cx="1041064" cy="1041064"/>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rot="1708942">
            <a:off x="9740899" y="588215"/>
            <a:ext cx="1917700" cy="340519"/>
          </a:xfrm>
          <a:prstGeom prst="roundRect">
            <a:avLst/>
          </a:prstGeom>
          <a:solidFill>
            <a:srgbClr val="FFC000"/>
          </a:solidFill>
          <a:ln w="19050">
            <a:noFill/>
          </a:ln>
          <a:effectLst>
            <a:outerShdw blurRad="63500" sx="102000" sy="102000" algn="ctr" rotWithShape="0">
              <a:prstClr val="black">
                <a:alpha val="40000"/>
              </a:prstClr>
            </a:outerShdw>
          </a:effectLst>
        </p:spPr>
        <p:txBody>
          <a:bodyPr wrap="square" rtlCol="0">
            <a:spAutoFit/>
          </a:bodyPr>
          <a:lstStyle>
            <a:defPPr>
              <a:defRPr lang="fr-FR"/>
            </a:defPPr>
            <a:lvl1pPr algn="ctr">
              <a:defRPr sz="2000" b="1">
                <a:solidFill>
                  <a:schemeClr val="bg1"/>
                </a:solidFill>
              </a:defRPr>
            </a:lvl1pPr>
          </a:lstStyle>
          <a:p>
            <a:r>
              <a:rPr lang="fr-FR" sz="1400" dirty="0"/>
              <a:t>STRESS IMPORTANT</a:t>
            </a:r>
          </a:p>
        </p:txBody>
      </p:sp>
    </p:spTree>
    <p:extLst>
      <p:ext uri="{BB962C8B-B14F-4D97-AF65-F5344CB8AC3E}">
        <p14:creationId xmlns:p14="http://schemas.microsoft.com/office/powerpoint/2010/main" val="1434522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 du stress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Dans tous les cas, le stress n’est pas bon. On pourra considérer qu’un stress léger peut débloquer une situation à condition de ne pas en abuser, même si c’est généralement déconseillé.</a:t>
            </a:r>
          </a:p>
          <a:p>
            <a:endParaRPr lang="fr-FR" dirty="0" smtClean="0"/>
          </a:p>
          <a:p>
            <a:r>
              <a:rPr lang="fr-FR" dirty="0" smtClean="0"/>
              <a:t>De manière générale, avec les </a:t>
            </a:r>
            <a:r>
              <a:rPr lang="fr-FR" b="1" dirty="0" smtClean="0">
                <a:solidFill>
                  <a:srgbClr val="C00000"/>
                </a:solidFill>
              </a:rPr>
              <a:t>rouges</a:t>
            </a:r>
            <a:r>
              <a:rPr lang="fr-FR" dirty="0" smtClean="0"/>
              <a:t> et les </a:t>
            </a:r>
            <a:r>
              <a:rPr lang="fr-FR" b="1" dirty="0" smtClean="0">
                <a:solidFill>
                  <a:schemeClr val="accent4">
                    <a:lumMod val="75000"/>
                  </a:schemeClr>
                </a:solidFill>
              </a:rPr>
              <a:t>jaunes</a:t>
            </a:r>
            <a:r>
              <a:rPr lang="fr-FR" dirty="0" smtClean="0"/>
              <a:t>, on pourra conseiller d’augmenter la cadence. On parlera d’accélération positive. </a:t>
            </a:r>
          </a:p>
          <a:p>
            <a:r>
              <a:rPr lang="fr-FR" dirty="0" smtClean="0"/>
              <a:t>On pourra proposer des paris ou des défis, éventuellement motivés par des primes, créer des challenges, surtout pour les </a:t>
            </a:r>
            <a:r>
              <a:rPr lang="fr-FR" b="1" dirty="0" smtClean="0">
                <a:solidFill>
                  <a:srgbClr val="C00000"/>
                </a:solidFill>
              </a:rPr>
              <a:t>Dominants</a:t>
            </a:r>
            <a:r>
              <a:rPr lang="fr-FR" dirty="0" smtClean="0"/>
              <a:t>, stimuler, surtout pour les </a:t>
            </a:r>
            <a:r>
              <a:rPr lang="fr-FR" b="1" dirty="0" smtClean="0">
                <a:solidFill>
                  <a:schemeClr val="accent4">
                    <a:lumMod val="75000"/>
                  </a:schemeClr>
                </a:solidFill>
              </a:rPr>
              <a:t>Influents</a:t>
            </a:r>
            <a:r>
              <a:rPr lang="fr-FR" dirty="0" smtClean="0"/>
              <a:t>, favoriser des objectifs sur le court terme, remettre les compteurs à zéro en fin de tâche ou d’itération, découper les tâches, mettre en place des journées exceptionnelles et intensives ou encore célébrer des temps forts comme Noël, le nouvel an, partager la galette des rois ou même le Beaujolais nouveau.</a:t>
            </a:r>
            <a:endParaRPr lang="fr-FR" dirty="0"/>
          </a:p>
        </p:txBody>
      </p:sp>
    </p:spTree>
    <p:extLst>
      <p:ext uri="{BB962C8B-B14F-4D97-AF65-F5344CB8AC3E}">
        <p14:creationId xmlns:p14="http://schemas.microsoft.com/office/powerpoint/2010/main" val="3806801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 du stress</a:t>
            </a:r>
            <a:endParaRPr lang="fr-FR" dirty="0"/>
          </a:p>
        </p:txBody>
      </p:sp>
      <p:sp>
        <p:nvSpPr>
          <p:cNvPr id="3" name="Espace réservé du contenu 2"/>
          <p:cNvSpPr>
            <a:spLocks noGrp="1"/>
          </p:cNvSpPr>
          <p:nvPr>
            <p:ph idx="1"/>
          </p:nvPr>
        </p:nvSpPr>
        <p:spPr/>
        <p:txBody>
          <a:bodyPr>
            <a:normAutofit/>
          </a:bodyPr>
          <a:lstStyle/>
          <a:p>
            <a:r>
              <a:rPr lang="fr-FR" dirty="0" smtClean="0"/>
              <a:t>Les </a:t>
            </a:r>
            <a:r>
              <a:rPr lang="fr-FR" b="1" dirty="0" smtClean="0">
                <a:solidFill>
                  <a:srgbClr val="00B050"/>
                </a:solidFill>
              </a:rPr>
              <a:t>verts</a:t>
            </a:r>
            <a:r>
              <a:rPr lang="fr-FR" dirty="0" smtClean="0"/>
              <a:t> et les </a:t>
            </a:r>
            <a:r>
              <a:rPr lang="fr-FR" b="1" dirty="0" smtClean="0">
                <a:solidFill>
                  <a:srgbClr val="0070C0"/>
                </a:solidFill>
              </a:rPr>
              <a:t>bleus</a:t>
            </a:r>
            <a:r>
              <a:rPr lang="fr-FR" dirty="0" smtClean="0"/>
              <a:t> auront plutôt besoin de calmer le jeu. On parlera de ralentissement positif. </a:t>
            </a:r>
          </a:p>
          <a:p>
            <a:r>
              <a:rPr lang="fr-FR" dirty="0" smtClean="0"/>
              <a:t>On pourra instaurer des temps faibles (calmes), éviter les activités de compétition et leur préférer des activités de détente, surtout en groupe, respecter et encourager les temps de pause, comme les repas, célébrer des réussites ou des actions de groupe, organiser des réunions, accompagner les nouveaux, faire du tutorat, ou encore mettre en place des formations.</a:t>
            </a:r>
            <a:endParaRPr lang="fr-FR" dirty="0"/>
          </a:p>
        </p:txBody>
      </p:sp>
    </p:spTree>
    <p:extLst>
      <p:ext uri="{BB962C8B-B14F-4D97-AF65-F5344CB8AC3E}">
        <p14:creationId xmlns:p14="http://schemas.microsoft.com/office/powerpoint/2010/main" val="49007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du modèle DISC</a:t>
            </a:r>
            <a:endParaRPr lang="fr-FR" dirty="0"/>
          </a:p>
        </p:txBody>
      </p:sp>
      <p:sp>
        <p:nvSpPr>
          <p:cNvPr id="3" name="Espace réservé du contenu 2"/>
          <p:cNvSpPr>
            <a:spLocks noGrp="1"/>
          </p:cNvSpPr>
          <p:nvPr>
            <p:ph idx="1"/>
          </p:nvPr>
        </p:nvSpPr>
        <p:spPr/>
        <p:txBody>
          <a:bodyPr/>
          <a:lstStyle/>
          <a:p>
            <a:r>
              <a:rPr lang="fr-FR" dirty="0" smtClean="0"/>
              <a:t>DISC aide à gérer tout cela. Le modèle DISC permet de comprendre les autres, de s’adapter à leurs besoins et d’avoir une communication efficace. DISC s’inscrit parfaitement dans une démarche Agile.</a:t>
            </a:r>
          </a:p>
          <a:p>
            <a:endParaRPr lang="fr-FR" dirty="0" smtClean="0"/>
          </a:p>
          <a:p>
            <a:r>
              <a:rPr lang="fr-FR" dirty="0" smtClean="0"/>
              <a:t>Précision très importante avant d’aller plus loin : DISC est un outil qui s’intéresse aux personnes et, par extension, aux équipes. DISC s’intéresse au comportement et à la communication. Et c’est tout... Ce n’est en aucun cas un test de QI. Ça ne teste pas l’intelligence. Ça ne teste pas les aptitudes ou la santé mentale. DISC ne juge pas. DISC ne dit pas si vos valeurs sont bonnes ou mauvaises.</a:t>
            </a:r>
            <a:endParaRPr lang="fr-FR" dirty="0"/>
          </a:p>
        </p:txBody>
      </p:sp>
    </p:spTree>
    <p:extLst>
      <p:ext uri="{BB962C8B-B14F-4D97-AF65-F5344CB8AC3E}">
        <p14:creationId xmlns:p14="http://schemas.microsoft.com/office/powerpoint/2010/main" val="3084769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 du stress</a:t>
            </a:r>
            <a:endParaRPr lang="fr-FR" dirty="0"/>
          </a:p>
        </p:txBody>
      </p:sp>
      <p:sp>
        <p:nvSpPr>
          <p:cNvPr id="3" name="Espace réservé du contenu 2"/>
          <p:cNvSpPr>
            <a:spLocks noGrp="1"/>
          </p:cNvSpPr>
          <p:nvPr>
            <p:ph idx="1"/>
          </p:nvPr>
        </p:nvSpPr>
        <p:spPr/>
        <p:txBody>
          <a:bodyPr>
            <a:normAutofit fontScale="92500"/>
          </a:bodyPr>
          <a:lstStyle/>
          <a:p>
            <a:r>
              <a:rPr lang="fr-FR" dirty="0" smtClean="0"/>
              <a:t>Quand une situation de stress ou de conflit perdure, il faut la déminer. </a:t>
            </a:r>
          </a:p>
          <a:p>
            <a:r>
              <a:rPr lang="fr-FR" dirty="0" smtClean="0"/>
              <a:t>Avec un </a:t>
            </a:r>
            <a:r>
              <a:rPr lang="fr-FR" b="1" dirty="0" smtClean="0">
                <a:solidFill>
                  <a:srgbClr val="C00000"/>
                </a:solidFill>
              </a:rPr>
              <a:t>Dominant</a:t>
            </a:r>
            <a:r>
              <a:rPr lang="fr-FR" dirty="0" smtClean="0"/>
              <a:t>, il suffit généralement de mettre les choses au clair simplement et sans fioriture. </a:t>
            </a:r>
          </a:p>
          <a:p>
            <a:r>
              <a:rPr lang="fr-FR" dirty="0" smtClean="0"/>
              <a:t>Avec un </a:t>
            </a:r>
            <a:r>
              <a:rPr lang="fr-FR" b="1" dirty="0" smtClean="0">
                <a:solidFill>
                  <a:schemeClr val="accent4">
                    <a:lumMod val="75000"/>
                  </a:schemeClr>
                </a:solidFill>
              </a:rPr>
              <a:t>Influent</a:t>
            </a:r>
            <a:r>
              <a:rPr lang="fr-FR" dirty="0" smtClean="0"/>
              <a:t>, on travaillera sur son estime de lui-même et la confiance et l’amour que lui porte l’équipe. </a:t>
            </a:r>
          </a:p>
          <a:p>
            <a:r>
              <a:rPr lang="fr-FR" dirty="0" smtClean="0"/>
              <a:t>Avec un </a:t>
            </a:r>
            <a:r>
              <a:rPr lang="fr-FR" b="1" dirty="0" smtClean="0">
                <a:solidFill>
                  <a:schemeClr val="accent6">
                    <a:lumMod val="75000"/>
                  </a:schemeClr>
                </a:solidFill>
              </a:rPr>
              <a:t>Stable</a:t>
            </a:r>
            <a:r>
              <a:rPr lang="fr-FR" dirty="0" smtClean="0"/>
              <a:t>, il faudra intervenir en urgence et avant d’atteindre son point de rupture, en calmant le jeu. </a:t>
            </a:r>
          </a:p>
          <a:p>
            <a:r>
              <a:rPr lang="fr-FR" dirty="0" smtClean="0"/>
              <a:t>Enfin, avec un </a:t>
            </a:r>
            <a:r>
              <a:rPr lang="fr-FR" b="1" dirty="0" smtClean="0">
                <a:solidFill>
                  <a:srgbClr val="0070C0"/>
                </a:solidFill>
              </a:rPr>
              <a:t>Consciencieux</a:t>
            </a:r>
            <a:r>
              <a:rPr lang="fr-FR" dirty="0" smtClean="0"/>
              <a:t>, il faut prendre son temps. L’erreur classique consiste à être top vite d’accord avec ses arguments. Il faut lui laisser le temps de les exposer un par un et de les accepter au fur et à mesure.</a:t>
            </a:r>
            <a:endParaRPr lang="fr-FR" dirty="0"/>
          </a:p>
        </p:txBody>
      </p:sp>
    </p:spTree>
    <p:extLst>
      <p:ext uri="{BB962C8B-B14F-4D97-AF65-F5344CB8AC3E}">
        <p14:creationId xmlns:p14="http://schemas.microsoft.com/office/powerpoint/2010/main" val="946004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Analyse</a:t>
            </a:r>
            <a:endParaRPr lang="fr-FR" dirty="0"/>
          </a:p>
        </p:txBody>
      </p:sp>
      <p:sp>
        <p:nvSpPr>
          <p:cNvPr id="5" name="Espace réservé du texte 4"/>
          <p:cNvSpPr>
            <a:spLocks noGrp="1"/>
          </p:cNvSpPr>
          <p:nvPr>
            <p:ph type="body" idx="1"/>
          </p:nvPr>
        </p:nvSpPr>
        <p:spPr/>
        <p:txBody>
          <a:bodyPr/>
          <a:lstStyle/>
          <a:p>
            <a:r>
              <a:rPr lang="fr-FR" dirty="0" smtClean="0"/>
              <a:t>Des profils DISC</a:t>
            </a:r>
            <a:endParaRPr lang="fr-FR" dirty="0"/>
          </a:p>
        </p:txBody>
      </p:sp>
    </p:spTree>
    <p:extLst>
      <p:ext uri="{BB962C8B-B14F-4D97-AF65-F5344CB8AC3E}">
        <p14:creationId xmlns:p14="http://schemas.microsoft.com/office/powerpoint/2010/main" val="3740690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DISC</a:t>
            </a:r>
            <a:endParaRPr lang="fr-FR" dirty="0"/>
          </a:p>
        </p:txBody>
      </p:sp>
      <p:sp>
        <p:nvSpPr>
          <p:cNvPr id="3" name="Espace réservé du contenu 2"/>
          <p:cNvSpPr>
            <a:spLocks noGrp="1"/>
          </p:cNvSpPr>
          <p:nvPr>
            <p:ph idx="1"/>
          </p:nvPr>
        </p:nvSpPr>
        <p:spPr/>
        <p:txBody>
          <a:bodyPr>
            <a:normAutofit/>
          </a:bodyPr>
          <a:lstStyle/>
          <a:p>
            <a:r>
              <a:rPr lang="fr-FR" sz="1800" dirty="0"/>
              <a:t>La roue </a:t>
            </a:r>
            <a:r>
              <a:rPr lang="fr-FR" sz="1800" b="1" cap="all" dirty="0" smtClean="0"/>
              <a:t>DISC</a:t>
            </a:r>
            <a:r>
              <a:rPr lang="fr-FR" sz="1800" dirty="0"/>
              <a:t> est d’une grande aide pour détecter un stress caché chez ses collègues. En effet, même s’il est normal que le profil adapté (roue de gauche) et le profil naturel (roue de droite) divergent, tout simplement parce que cela traduit une adaptation au contexte, cela peut aussi résulter d’un stress plus ou moins fort. En cas de doute, il sera opportun de proposer un nouveau test à son équipe pour faire le point.</a:t>
            </a:r>
          </a:p>
        </p:txBody>
      </p:sp>
      <p:pic>
        <p:nvPicPr>
          <p:cNvPr id="29698" name="Picture 2" descr="https://profil4.com/img/medias/adapte_vs_naturel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483" y="3160059"/>
            <a:ext cx="7044610" cy="334462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78933" y="4309150"/>
            <a:ext cx="2104550" cy="523220"/>
          </a:xfrm>
          <a:prstGeom prst="rect">
            <a:avLst/>
          </a:prstGeom>
          <a:noFill/>
        </p:spPr>
        <p:txBody>
          <a:bodyPr wrap="none" rtlCol="0">
            <a:spAutoFit/>
          </a:bodyPr>
          <a:lstStyle/>
          <a:p>
            <a:r>
              <a:rPr lang="fr-FR" sz="2800" b="1" dirty="0" smtClean="0">
                <a:solidFill>
                  <a:schemeClr val="bg1">
                    <a:lumMod val="75000"/>
                  </a:schemeClr>
                </a:solidFill>
              </a:rPr>
              <a:t>Profil adapté</a:t>
            </a:r>
            <a:endParaRPr lang="fr-FR" sz="2800" b="1" dirty="0">
              <a:solidFill>
                <a:schemeClr val="bg1">
                  <a:lumMod val="75000"/>
                </a:schemeClr>
              </a:solidFill>
            </a:endParaRPr>
          </a:p>
        </p:txBody>
      </p:sp>
      <p:sp>
        <p:nvSpPr>
          <p:cNvPr id="6" name="ZoneTexte 5"/>
          <p:cNvSpPr txBox="1"/>
          <p:nvPr/>
        </p:nvSpPr>
        <p:spPr>
          <a:xfrm>
            <a:off x="9628093" y="4309150"/>
            <a:ext cx="2141420" cy="523220"/>
          </a:xfrm>
          <a:prstGeom prst="rect">
            <a:avLst/>
          </a:prstGeom>
          <a:noFill/>
        </p:spPr>
        <p:txBody>
          <a:bodyPr wrap="none" rtlCol="0">
            <a:spAutoFit/>
          </a:bodyPr>
          <a:lstStyle>
            <a:defPPr>
              <a:defRPr lang="fr-FR"/>
            </a:defPPr>
            <a:lvl1pPr>
              <a:defRPr sz="2800" b="1">
                <a:solidFill>
                  <a:schemeClr val="bg1">
                    <a:lumMod val="75000"/>
                  </a:schemeClr>
                </a:solidFill>
              </a:defRPr>
            </a:lvl1pPr>
          </a:lstStyle>
          <a:p>
            <a:r>
              <a:rPr lang="fr-FR" dirty="0"/>
              <a:t>Profil naturel</a:t>
            </a:r>
          </a:p>
        </p:txBody>
      </p:sp>
    </p:spTree>
    <p:extLst>
      <p:ext uri="{BB962C8B-B14F-4D97-AF65-F5344CB8AC3E}">
        <p14:creationId xmlns:p14="http://schemas.microsoft.com/office/powerpoint/2010/main" val="36337919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profil4.com/img/medias/adapte_vs_naturel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483" y="1237134"/>
            <a:ext cx="7044610" cy="334462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Exemples DISC</a:t>
            </a:r>
            <a:endParaRPr lang="fr-FR" dirty="0"/>
          </a:p>
        </p:txBody>
      </p:sp>
      <p:sp>
        <p:nvSpPr>
          <p:cNvPr id="3" name="Espace réservé du contenu 2"/>
          <p:cNvSpPr>
            <a:spLocks noGrp="1"/>
          </p:cNvSpPr>
          <p:nvPr>
            <p:ph idx="1"/>
          </p:nvPr>
        </p:nvSpPr>
        <p:spPr>
          <a:xfrm>
            <a:off x="838200" y="4598894"/>
            <a:ext cx="10515600" cy="1748118"/>
          </a:xfrm>
        </p:spPr>
        <p:txBody>
          <a:bodyPr>
            <a:noAutofit/>
          </a:bodyPr>
          <a:lstStyle/>
          <a:p>
            <a:pPr marL="0" indent="0">
              <a:lnSpc>
                <a:spcPct val="100000"/>
              </a:lnSpc>
              <a:buNone/>
            </a:pPr>
            <a:r>
              <a:rPr lang="fr-FR" sz="1600" dirty="0"/>
              <a:t>Dans l'exemple, ci-dessus, représentant les résultats d'un </a:t>
            </a:r>
            <a:r>
              <a:rPr lang="fr-FR" sz="1600" dirty="0" smtClean="0"/>
              <a:t>groupe, </a:t>
            </a:r>
            <a:r>
              <a:rPr lang="fr-FR" sz="1600" dirty="0"/>
              <a:t>on constate que certaines personnes ont des profils adapté et naturel très proches, tandis que d'autres s'adaptent. Ainsi, pour la personne n°4 il n'y a presque pas de différences. Cette personne doit se sentir à l'aise dans son environnement de travail. Elle se montre comme elle est vraiment. Les personnes n°1 et n°3 s'adaptent légèrement sans que cela ne soit important. Quant à la personne n°2, on note une différence relativement sensible entre son profil naturel et son profil adapté. C'est le signe que la personne n°2 fait, consciemment ou inconsciemment, des efforts pour s'adapter à son équipe</a:t>
            </a:r>
            <a:r>
              <a:rPr lang="fr-FR" sz="1600" dirty="0" smtClean="0"/>
              <a:t>.</a:t>
            </a:r>
          </a:p>
          <a:p>
            <a:pPr marL="0" indent="0">
              <a:lnSpc>
                <a:spcPct val="100000"/>
              </a:lnSpc>
              <a:buNone/>
            </a:pPr>
            <a:r>
              <a:rPr lang="fr-FR" sz="1600" dirty="0" smtClean="0"/>
              <a:t>Toujours </a:t>
            </a:r>
            <a:r>
              <a:rPr lang="fr-FR" sz="1600" dirty="0"/>
              <a:t>dans l'exemple, on remarque un décalage global des profils vers la gauche. On peut donc imaginer que l'équipe est dans une période de stress ou dans une optique de production car elle se concentre vers l'action.</a:t>
            </a:r>
          </a:p>
        </p:txBody>
      </p:sp>
      <p:sp>
        <p:nvSpPr>
          <p:cNvPr id="7" name="ZoneTexte 6"/>
          <p:cNvSpPr txBox="1"/>
          <p:nvPr/>
        </p:nvSpPr>
        <p:spPr>
          <a:xfrm>
            <a:off x="478933" y="2534143"/>
            <a:ext cx="2104550" cy="523220"/>
          </a:xfrm>
          <a:prstGeom prst="rect">
            <a:avLst/>
          </a:prstGeom>
          <a:noFill/>
        </p:spPr>
        <p:txBody>
          <a:bodyPr wrap="none" rtlCol="0">
            <a:spAutoFit/>
          </a:bodyPr>
          <a:lstStyle/>
          <a:p>
            <a:r>
              <a:rPr lang="fr-FR" sz="2800" b="1" dirty="0" smtClean="0">
                <a:solidFill>
                  <a:schemeClr val="bg1">
                    <a:lumMod val="75000"/>
                  </a:schemeClr>
                </a:solidFill>
              </a:rPr>
              <a:t>Profil adapté</a:t>
            </a:r>
            <a:endParaRPr lang="fr-FR" sz="2800" b="1" dirty="0">
              <a:solidFill>
                <a:schemeClr val="bg1">
                  <a:lumMod val="75000"/>
                </a:schemeClr>
              </a:solidFill>
            </a:endParaRPr>
          </a:p>
        </p:txBody>
      </p:sp>
      <p:sp>
        <p:nvSpPr>
          <p:cNvPr id="8" name="ZoneTexte 7"/>
          <p:cNvSpPr txBox="1"/>
          <p:nvPr/>
        </p:nvSpPr>
        <p:spPr>
          <a:xfrm>
            <a:off x="9628093" y="2534143"/>
            <a:ext cx="2141420" cy="523220"/>
          </a:xfrm>
          <a:prstGeom prst="rect">
            <a:avLst/>
          </a:prstGeom>
          <a:noFill/>
        </p:spPr>
        <p:txBody>
          <a:bodyPr wrap="none" rtlCol="0">
            <a:spAutoFit/>
          </a:bodyPr>
          <a:lstStyle>
            <a:defPPr>
              <a:defRPr lang="fr-FR"/>
            </a:defPPr>
            <a:lvl1pPr>
              <a:defRPr sz="2800" b="1">
                <a:solidFill>
                  <a:schemeClr val="bg1">
                    <a:lumMod val="75000"/>
                  </a:schemeClr>
                </a:solidFill>
              </a:defRPr>
            </a:lvl1pPr>
          </a:lstStyle>
          <a:p>
            <a:r>
              <a:rPr lang="fr-FR" dirty="0"/>
              <a:t>Profil naturel</a:t>
            </a:r>
          </a:p>
        </p:txBody>
      </p:sp>
    </p:spTree>
    <p:extLst>
      <p:ext uri="{BB962C8B-B14F-4D97-AF65-F5344CB8AC3E}">
        <p14:creationId xmlns:p14="http://schemas.microsoft.com/office/powerpoint/2010/main" val="606019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Indice BRAPHIS</a:t>
            </a:r>
            <a:endParaRPr lang="fr-FR" dirty="0"/>
          </a:p>
        </p:txBody>
      </p:sp>
      <p:sp>
        <p:nvSpPr>
          <p:cNvPr id="5" name="Espace réservé du texte 4"/>
          <p:cNvSpPr>
            <a:spLocks noGrp="1"/>
          </p:cNvSpPr>
          <p:nvPr>
            <p:ph type="body" idx="1"/>
          </p:nvPr>
        </p:nvSpPr>
        <p:spPr/>
        <p:txBody>
          <a:bodyPr/>
          <a:lstStyle/>
          <a:p>
            <a:r>
              <a:rPr lang="fr-FR" dirty="0" smtClean="0"/>
              <a:t>Complément à l’approche DISC</a:t>
            </a:r>
            <a:endParaRPr lang="fr-FR" dirty="0"/>
          </a:p>
        </p:txBody>
      </p:sp>
    </p:spTree>
    <p:extLst>
      <p:ext uri="{BB962C8B-B14F-4D97-AF65-F5344CB8AC3E}">
        <p14:creationId xmlns:p14="http://schemas.microsoft.com/office/powerpoint/2010/main" val="20166399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Motivations - Indice </a:t>
            </a:r>
            <a:r>
              <a:rPr lang="fr-FR" dirty="0" smtClean="0"/>
              <a:t>BRAPHIS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L'indice BRAPHIS met l'accent sur les éléments les plus susceptibles de motiver le comportement des personnes en fonction des circonstances. Dit autrement, l’indice identifie ce qui est important (plaisir, sécurité, altruisme, etc.) pour les individus et les motive à agir.</a:t>
            </a:r>
          </a:p>
          <a:p>
            <a:endParaRPr lang="fr-FR" dirty="0" smtClean="0"/>
          </a:p>
          <a:p>
            <a:r>
              <a:rPr lang="fr-FR" dirty="0" smtClean="0"/>
              <a:t>Connaître et comprendre ses propres motivations est un pas important vers l’analyse du Moi. Parallèlement, identifier les motivations de ses interlocuteurs permet d’adapter ses propres attentes et besoins, et d’orienter la discussion vers ce qui a un véritable impact concret. L’indice BRAPHIS est un outil puissant, aussi bien dans un cadre professionnel que personnel.</a:t>
            </a:r>
          </a:p>
          <a:p>
            <a:endParaRPr lang="fr-FR" dirty="0" smtClean="0"/>
          </a:p>
          <a:p>
            <a:r>
              <a:rPr lang="fr-FR" dirty="0" smtClean="0"/>
              <a:t>Une des erreurs les plus fréquentes tend à croire que les autres fonctionnent comme nous-même et d’agir sous l’influence de cette illusion. Or chaque personne est unique. Elle possède des préférences en termes de communication, un ensemble d’émotions complexes bien à elle, et se motive d’une manière qui lui est propre.</a:t>
            </a:r>
          </a:p>
          <a:p>
            <a:endParaRPr lang="fr-FR" dirty="0" smtClean="0"/>
          </a:p>
          <a:p>
            <a:r>
              <a:rPr lang="fr-FR" dirty="0" smtClean="0"/>
              <a:t>En identifiant les motivations principales des individus, l’indice BRAPHIS permet d’adapter ses actions et sa communication pour les rendre plus pertinentes. Les gains obtenus sont multiples : coût sauvé d’une discussion à sens unique, d’une incompréhension, d’une négociation infructueuse, d’une présentation ratée, d’une vision mal ou pas partagée, etc.</a:t>
            </a:r>
            <a:endParaRPr lang="fr-FR" dirty="0"/>
          </a:p>
        </p:txBody>
      </p:sp>
    </p:spTree>
    <p:extLst>
      <p:ext uri="{BB962C8B-B14F-4D97-AF65-F5344CB8AC3E}">
        <p14:creationId xmlns:p14="http://schemas.microsoft.com/office/powerpoint/2010/main" val="3042300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Indice de BRAPHIS : signification </a:t>
            </a:r>
            <a:r>
              <a:rPr lang="fr-FR" dirty="0"/>
              <a:t>des lettres</a:t>
            </a:r>
          </a:p>
        </p:txBody>
      </p:sp>
      <p:sp>
        <p:nvSpPr>
          <p:cNvPr id="3" name="Espace réservé du contenu 2"/>
          <p:cNvSpPr>
            <a:spLocks noGrp="1"/>
          </p:cNvSpPr>
          <p:nvPr>
            <p:ph idx="1"/>
          </p:nvPr>
        </p:nvSpPr>
        <p:spPr>
          <a:xfrm>
            <a:off x="838200" y="1825625"/>
            <a:ext cx="10515600" cy="2094193"/>
          </a:xfrm>
        </p:spPr>
        <p:txBody>
          <a:bodyPr>
            <a:noAutofit/>
          </a:bodyPr>
          <a:lstStyle/>
          <a:p>
            <a:r>
              <a:rPr lang="fr-FR" sz="2000" dirty="0"/>
              <a:t>BRAPHIS est l'acronyme de But, Réflexion, Altruisme, Plaisir, Harmonie, Influence et Sécurité. </a:t>
            </a:r>
            <a:endParaRPr lang="fr-FR" sz="2000" dirty="0" smtClean="0"/>
          </a:p>
          <a:p>
            <a:r>
              <a:rPr lang="fr-FR" sz="2000" dirty="0" smtClean="0"/>
              <a:t>Chaque </a:t>
            </a:r>
            <a:r>
              <a:rPr lang="fr-FR" sz="2000" dirty="0"/>
              <a:t>composante est exprimée entre 0 et 7. </a:t>
            </a:r>
            <a:endParaRPr lang="fr-FR" sz="2000" dirty="0" smtClean="0"/>
          </a:p>
          <a:p>
            <a:r>
              <a:rPr lang="fr-FR" sz="2000" dirty="0" smtClean="0"/>
              <a:t>Plusieurs </a:t>
            </a:r>
            <a:r>
              <a:rPr lang="fr-FR" sz="2000" dirty="0"/>
              <a:t>lettres peuvent s’exprimer avec une force égale chez chacun de nous mais personne ne possède une motivation maximale sur les sept composantes à la fois.</a:t>
            </a:r>
          </a:p>
        </p:txBody>
      </p:sp>
      <p:pic>
        <p:nvPicPr>
          <p:cNvPr id="34818" name="Picture 2" descr="Indice BRAPHIS Motiv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991" y="3736938"/>
            <a:ext cx="6858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9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Indice de BRAPHIS : signification </a:t>
            </a:r>
            <a:r>
              <a:rPr lang="fr-FR" dirty="0"/>
              <a:t>des lettres</a:t>
            </a:r>
          </a:p>
        </p:txBody>
      </p:sp>
      <p:sp>
        <p:nvSpPr>
          <p:cNvPr id="3" name="Espace réservé du contenu 2"/>
          <p:cNvSpPr>
            <a:spLocks noGrp="1"/>
          </p:cNvSpPr>
          <p:nvPr>
            <p:ph idx="1"/>
          </p:nvPr>
        </p:nvSpPr>
        <p:spPr>
          <a:xfrm>
            <a:off x="273423" y="1892394"/>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anchor="ctr">
            <a:noAutofit/>
          </a:bodyPr>
          <a:lstStyle/>
          <a:p>
            <a:pPr marL="0" indent="0">
              <a:buNone/>
            </a:pPr>
            <a:endParaRPr lang="fr-FR" sz="1600" b="1" dirty="0" smtClean="0"/>
          </a:p>
          <a:p>
            <a:pPr marL="0" indent="0">
              <a:buNone/>
            </a:pPr>
            <a:r>
              <a:rPr lang="fr-FR" sz="2000" b="1" dirty="0" smtClean="0"/>
              <a:t>BUT</a:t>
            </a:r>
            <a:r>
              <a:rPr lang="fr-FR" sz="1600" dirty="0"/>
              <a:t> </a:t>
            </a:r>
            <a:endParaRPr lang="fr-FR" sz="1600" dirty="0" smtClean="0"/>
          </a:p>
          <a:p>
            <a:pPr marL="0" indent="0">
              <a:buNone/>
            </a:pPr>
            <a:r>
              <a:rPr lang="fr-FR" sz="1600" i="1" dirty="0" smtClean="0"/>
              <a:t>Personne </a:t>
            </a:r>
            <a:r>
              <a:rPr lang="fr-FR" sz="1600" i="1" dirty="0"/>
              <a:t>motivée par le besoin de se dépasser et de se réaliser, personne détachée de l'approbation des autres et en quête de réussite personnelle.</a:t>
            </a:r>
          </a:p>
          <a:p>
            <a:pPr marL="0" indent="0">
              <a:buNone/>
            </a:pPr>
            <a:r>
              <a:rPr lang="fr-FR" sz="1600" dirty="0">
                <a:solidFill>
                  <a:srgbClr val="00B050"/>
                </a:solidFill>
              </a:rPr>
              <a:t>Force : le dépassement de soi</a:t>
            </a:r>
          </a:p>
          <a:p>
            <a:pPr marL="0" indent="0">
              <a:buNone/>
            </a:pPr>
            <a:r>
              <a:rPr lang="fr-FR" sz="1600" dirty="0">
                <a:solidFill>
                  <a:srgbClr val="FF0000"/>
                </a:solidFill>
              </a:rPr>
              <a:t>Attention : l'individualisme</a:t>
            </a:r>
          </a:p>
          <a:p>
            <a:pPr marL="0" indent="0">
              <a:buNone/>
            </a:pPr>
            <a:endParaRPr lang="fr-FR" sz="1600" dirty="0"/>
          </a:p>
        </p:txBody>
      </p:sp>
      <p:sp>
        <p:nvSpPr>
          <p:cNvPr id="5" name="Espace réservé du contenu 2"/>
          <p:cNvSpPr txBox="1">
            <a:spLocks/>
          </p:cNvSpPr>
          <p:nvPr/>
        </p:nvSpPr>
        <p:spPr>
          <a:xfrm>
            <a:off x="273423" y="4329021"/>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smtClean="0"/>
              <a:t>PLAISIR</a:t>
            </a:r>
            <a:r>
              <a:rPr lang="fr-FR" sz="1600" b="1" dirty="0" smtClean="0"/>
              <a:t> </a:t>
            </a:r>
          </a:p>
          <a:p>
            <a:pPr marL="0" indent="0">
              <a:buNone/>
            </a:pPr>
            <a:r>
              <a:rPr lang="fr-FR" sz="1600" i="1" dirty="0" smtClean="0"/>
              <a:t>Personne motivée par la recherche du plaisir, de l'amusement et de la diversité, et par l'action dans un contexte décontracté et joyeux.</a:t>
            </a:r>
          </a:p>
          <a:p>
            <a:pPr marL="0" indent="0">
              <a:buNone/>
            </a:pPr>
            <a:r>
              <a:rPr lang="fr-FR" sz="1600" dirty="0" smtClean="0">
                <a:solidFill>
                  <a:srgbClr val="00B050"/>
                </a:solidFill>
              </a:rPr>
              <a:t>Force : la liberté d'action</a:t>
            </a:r>
          </a:p>
          <a:p>
            <a:pPr marL="0" indent="0">
              <a:buNone/>
            </a:pPr>
            <a:r>
              <a:rPr lang="fr-FR" sz="1600" dirty="0" smtClean="0">
                <a:solidFill>
                  <a:srgbClr val="FF0000"/>
                </a:solidFill>
              </a:rPr>
              <a:t>Attention : le vide ou l'éphémère</a:t>
            </a:r>
            <a:endParaRPr lang="fr-FR" sz="1600" dirty="0">
              <a:solidFill>
                <a:srgbClr val="FF0000"/>
              </a:solidFill>
            </a:endParaRPr>
          </a:p>
        </p:txBody>
      </p:sp>
      <p:sp>
        <p:nvSpPr>
          <p:cNvPr id="6" name="Espace réservé du contenu 2"/>
          <p:cNvSpPr txBox="1">
            <a:spLocks/>
          </p:cNvSpPr>
          <p:nvPr/>
        </p:nvSpPr>
        <p:spPr>
          <a:xfrm>
            <a:off x="4244787" y="1892394"/>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smtClean="0"/>
              <a:t>REFLEXION</a:t>
            </a:r>
            <a:r>
              <a:rPr lang="fr-FR" sz="1600" dirty="0" smtClean="0"/>
              <a:t> </a:t>
            </a:r>
          </a:p>
          <a:p>
            <a:pPr marL="0" indent="0">
              <a:buNone/>
            </a:pPr>
            <a:r>
              <a:rPr lang="fr-FR" sz="1600" i="1" dirty="0" smtClean="0"/>
              <a:t>Personne motivée par la recherche de vérité objective appuyée sur des faits, le besoin de comprendre et d'analyser les choses dans leur ensemble.</a:t>
            </a:r>
          </a:p>
          <a:p>
            <a:pPr marL="0" indent="0">
              <a:buNone/>
            </a:pPr>
            <a:r>
              <a:rPr lang="fr-FR" sz="1600" dirty="0" smtClean="0">
                <a:solidFill>
                  <a:srgbClr val="00B050"/>
                </a:solidFill>
              </a:rPr>
              <a:t>Force : la recherche de vérité</a:t>
            </a:r>
          </a:p>
          <a:p>
            <a:pPr marL="0" indent="0">
              <a:buNone/>
            </a:pPr>
            <a:r>
              <a:rPr lang="fr-FR" sz="1600" dirty="0" smtClean="0">
                <a:solidFill>
                  <a:srgbClr val="FF0000"/>
                </a:solidFill>
              </a:rPr>
              <a:t>Attention : Le manque de flexibilité</a:t>
            </a:r>
            <a:endParaRPr lang="fr-FR" sz="1600" dirty="0">
              <a:solidFill>
                <a:srgbClr val="FF0000"/>
              </a:solidFill>
            </a:endParaRPr>
          </a:p>
        </p:txBody>
      </p:sp>
      <p:sp>
        <p:nvSpPr>
          <p:cNvPr id="8" name="Espace réservé du contenu 2"/>
          <p:cNvSpPr txBox="1">
            <a:spLocks/>
          </p:cNvSpPr>
          <p:nvPr/>
        </p:nvSpPr>
        <p:spPr>
          <a:xfrm>
            <a:off x="8216151" y="1892394"/>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smtClean="0"/>
              <a:t>ALTRUISME</a:t>
            </a:r>
            <a:r>
              <a:rPr lang="fr-FR" sz="1600" b="1" dirty="0" smtClean="0"/>
              <a:t> </a:t>
            </a:r>
          </a:p>
          <a:p>
            <a:pPr marL="0" indent="0">
              <a:buNone/>
            </a:pPr>
            <a:r>
              <a:rPr lang="fr-FR" sz="1600" i="1" dirty="0" smtClean="0"/>
              <a:t>Personne motivée par l'envie d'aider autrui à développer son potentiel de manière désintéressée. Personne désirant contribuer à la justice sociale.</a:t>
            </a:r>
          </a:p>
          <a:p>
            <a:pPr marL="0" indent="0">
              <a:buNone/>
            </a:pPr>
            <a:r>
              <a:rPr lang="fr-FR" sz="1600" dirty="0" smtClean="0">
                <a:solidFill>
                  <a:srgbClr val="00B050"/>
                </a:solidFill>
              </a:rPr>
              <a:t>Force : le dévouement</a:t>
            </a:r>
          </a:p>
          <a:p>
            <a:pPr marL="0" indent="0">
              <a:buNone/>
            </a:pPr>
            <a:r>
              <a:rPr lang="fr-FR" sz="1600" dirty="0" smtClean="0">
                <a:solidFill>
                  <a:srgbClr val="FF0000"/>
                </a:solidFill>
              </a:rPr>
              <a:t>Attention : prise de décision lente</a:t>
            </a:r>
            <a:endParaRPr lang="fr-FR" sz="1600" dirty="0">
              <a:solidFill>
                <a:srgbClr val="FF0000"/>
              </a:solidFill>
            </a:endParaRPr>
          </a:p>
        </p:txBody>
      </p:sp>
    </p:spTree>
    <p:extLst>
      <p:ext uri="{BB962C8B-B14F-4D97-AF65-F5344CB8AC3E}">
        <p14:creationId xmlns:p14="http://schemas.microsoft.com/office/powerpoint/2010/main" val="4003306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Indice de BRAPHIS : signification </a:t>
            </a:r>
            <a:r>
              <a:rPr lang="fr-FR" dirty="0"/>
              <a:t>des lettres</a:t>
            </a:r>
          </a:p>
        </p:txBody>
      </p:sp>
      <p:sp>
        <p:nvSpPr>
          <p:cNvPr id="3" name="Espace réservé du contenu 2"/>
          <p:cNvSpPr>
            <a:spLocks noGrp="1"/>
          </p:cNvSpPr>
          <p:nvPr>
            <p:ph idx="1"/>
          </p:nvPr>
        </p:nvSpPr>
        <p:spPr>
          <a:xfrm>
            <a:off x="273423" y="1892394"/>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anchor="ctr">
            <a:noAutofit/>
          </a:bodyPr>
          <a:lstStyle/>
          <a:p>
            <a:pPr marL="0" indent="0">
              <a:buNone/>
            </a:pPr>
            <a:r>
              <a:rPr lang="fr-FR" sz="2000" b="1" dirty="0" smtClean="0"/>
              <a:t>HARMONIE</a:t>
            </a:r>
            <a:r>
              <a:rPr lang="fr-FR" sz="2000" dirty="0" smtClean="0"/>
              <a:t> </a:t>
            </a:r>
          </a:p>
          <a:p>
            <a:pPr marL="0" indent="0">
              <a:buNone/>
            </a:pPr>
            <a:r>
              <a:rPr lang="fr-FR" sz="1600" i="1" dirty="0" smtClean="0"/>
              <a:t>Personne motivée par la recherche d'harmonie et de cohérence sous toutes ses formes. Personne ayant besoin d'esthétisme dans sa vie.</a:t>
            </a:r>
          </a:p>
          <a:p>
            <a:pPr marL="0" indent="0">
              <a:buNone/>
            </a:pPr>
            <a:r>
              <a:rPr lang="fr-FR" sz="1600" dirty="0" smtClean="0">
                <a:solidFill>
                  <a:srgbClr val="00B050"/>
                </a:solidFill>
              </a:rPr>
              <a:t>Force : la recherche du bien-être</a:t>
            </a:r>
          </a:p>
          <a:p>
            <a:pPr marL="0" indent="0">
              <a:buNone/>
            </a:pPr>
            <a:r>
              <a:rPr lang="fr-FR" sz="1600" dirty="0" smtClean="0">
                <a:solidFill>
                  <a:srgbClr val="FF0000"/>
                </a:solidFill>
              </a:rPr>
              <a:t>Attention : la peur des conflits</a:t>
            </a:r>
            <a:endParaRPr lang="fr-FR" sz="1200" dirty="0">
              <a:solidFill>
                <a:srgbClr val="FF0000"/>
              </a:solidFill>
            </a:endParaRPr>
          </a:p>
        </p:txBody>
      </p:sp>
      <p:sp>
        <p:nvSpPr>
          <p:cNvPr id="6" name="Espace réservé du contenu 2"/>
          <p:cNvSpPr txBox="1">
            <a:spLocks/>
          </p:cNvSpPr>
          <p:nvPr/>
        </p:nvSpPr>
        <p:spPr>
          <a:xfrm>
            <a:off x="4244787" y="1892394"/>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smtClean="0"/>
              <a:t>INFLUENCE</a:t>
            </a:r>
            <a:r>
              <a:rPr lang="fr-FR" sz="1600" dirty="0" smtClean="0"/>
              <a:t> </a:t>
            </a:r>
          </a:p>
          <a:p>
            <a:pPr marL="0" indent="0">
              <a:buNone/>
            </a:pPr>
            <a:r>
              <a:rPr lang="fr-FR" sz="1600" i="1" dirty="0" smtClean="0"/>
              <a:t>Personne motivée par la recherche de pouvoir et de contrôle. Personne privilégiant l'efficacité et le retour sur investissement.</a:t>
            </a:r>
          </a:p>
          <a:p>
            <a:pPr marL="0" indent="0">
              <a:buNone/>
            </a:pPr>
            <a:r>
              <a:rPr lang="fr-FR" sz="1600" dirty="0" smtClean="0">
                <a:solidFill>
                  <a:srgbClr val="00B050"/>
                </a:solidFill>
              </a:rPr>
              <a:t>Force : l'engagement et la détermination</a:t>
            </a:r>
          </a:p>
          <a:p>
            <a:pPr marL="0" indent="0">
              <a:buNone/>
            </a:pPr>
            <a:r>
              <a:rPr lang="fr-FR" sz="1600" dirty="0" smtClean="0">
                <a:solidFill>
                  <a:srgbClr val="FF0000"/>
                </a:solidFill>
              </a:rPr>
              <a:t>Attention : l'insensibilité et l'autorité</a:t>
            </a:r>
            <a:endParaRPr lang="fr-FR" sz="1600" dirty="0">
              <a:solidFill>
                <a:srgbClr val="FF0000"/>
              </a:solidFill>
            </a:endParaRPr>
          </a:p>
        </p:txBody>
      </p:sp>
      <p:sp>
        <p:nvSpPr>
          <p:cNvPr id="8" name="Espace réservé du contenu 2"/>
          <p:cNvSpPr txBox="1">
            <a:spLocks/>
          </p:cNvSpPr>
          <p:nvPr/>
        </p:nvSpPr>
        <p:spPr>
          <a:xfrm>
            <a:off x="8216151" y="1892394"/>
            <a:ext cx="3666565" cy="2208493"/>
          </a:xfrm>
          <a:prstGeom prst="roundRect">
            <a:avLst>
              <a:gd name="adj" fmla="val 2740"/>
            </a:avLst>
          </a:prstGeom>
          <a:solidFill>
            <a:schemeClr val="bg1"/>
          </a:solidFill>
          <a:ln w="76200">
            <a:solidFill>
              <a:schemeClr val="bg1"/>
            </a:solidFill>
          </a:ln>
          <a:effectLst>
            <a:outerShdw blurRad="63500" sx="102000" sy="102000" algn="ctr" rotWithShape="0">
              <a:prstClr val="black">
                <a:alpha val="2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smtClean="0"/>
              <a:t>SECURITE</a:t>
            </a:r>
            <a:r>
              <a:rPr lang="fr-FR" sz="1600" dirty="0" smtClean="0"/>
              <a:t> </a:t>
            </a:r>
          </a:p>
          <a:p>
            <a:pPr marL="0" indent="0">
              <a:buNone/>
            </a:pPr>
            <a:r>
              <a:rPr lang="fr-FR" sz="1600" i="1" dirty="0" smtClean="0"/>
              <a:t>Personne motivée par un besoin profond de sécurité et de cadre. Personne ayant besoin de maitriser son environnement et d'être rassurée.</a:t>
            </a:r>
          </a:p>
          <a:p>
            <a:pPr marL="0" indent="0">
              <a:buNone/>
            </a:pPr>
            <a:r>
              <a:rPr lang="fr-FR" sz="1600" dirty="0" smtClean="0">
                <a:solidFill>
                  <a:srgbClr val="00B050"/>
                </a:solidFill>
              </a:rPr>
              <a:t>Force : le respect des règles</a:t>
            </a:r>
          </a:p>
          <a:p>
            <a:pPr marL="0" indent="0">
              <a:buNone/>
            </a:pPr>
            <a:r>
              <a:rPr lang="fr-FR" sz="1600" dirty="0" smtClean="0">
                <a:solidFill>
                  <a:srgbClr val="FF0000"/>
                </a:solidFill>
              </a:rPr>
              <a:t>Attention : la peur du changement</a:t>
            </a:r>
            <a:endParaRPr lang="fr-FR" sz="1200" dirty="0">
              <a:solidFill>
                <a:srgbClr val="FF0000"/>
              </a:solidFill>
            </a:endParaRPr>
          </a:p>
        </p:txBody>
      </p:sp>
    </p:spTree>
    <p:extLst>
      <p:ext uri="{BB962C8B-B14F-4D97-AF65-F5344CB8AC3E}">
        <p14:creationId xmlns:p14="http://schemas.microsoft.com/office/powerpoint/2010/main" val="3772097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Indice BRAPHIS : </a:t>
            </a:r>
            <a:r>
              <a:rPr lang="fr-FR" dirty="0"/>
              <a:t>Adapté Vs Naturel</a:t>
            </a:r>
          </a:p>
        </p:txBody>
      </p:sp>
      <p:sp>
        <p:nvSpPr>
          <p:cNvPr id="3" name="Espace réservé du contenu 2"/>
          <p:cNvSpPr>
            <a:spLocks noGrp="1"/>
          </p:cNvSpPr>
          <p:nvPr>
            <p:ph idx="1"/>
          </p:nvPr>
        </p:nvSpPr>
        <p:spPr/>
        <p:txBody>
          <a:bodyPr>
            <a:normAutofit fontScale="77500" lnSpcReduction="20000"/>
          </a:bodyPr>
          <a:lstStyle/>
          <a:p>
            <a:r>
              <a:rPr lang="fr-FR" dirty="0"/>
              <a:t>Tout comme le modèle </a:t>
            </a:r>
            <a:r>
              <a:rPr lang="fr-FR" b="1" cap="all" dirty="0" smtClean="0"/>
              <a:t>DISC</a:t>
            </a:r>
            <a:r>
              <a:rPr lang="fr-FR" dirty="0" smtClean="0"/>
              <a:t>, </a:t>
            </a:r>
            <a:r>
              <a:rPr lang="fr-FR" dirty="0"/>
              <a:t>l’indice </a:t>
            </a:r>
            <a:r>
              <a:rPr lang="fr-FR" b="1" cap="all" dirty="0" smtClean="0"/>
              <a:t>BRAPHIS</a:t>
            </a:r>
            <a:r>
              <a:rPr lang="fr-FR" dirty="0"/>
              <a:t> distingue un profil Adapté et un profil Naturel. Dans le cadre spécifique des motivations, le profil Adapté correspond aux motivations que les individus mettent en avant. Le profil Naturel est plus représentatif des motivations qui guident réellement leurs pas</a:t>
            </a:r>
            <a:r>
              <a:rPr lang="fr-FR" dirty="0" smtClean="0"/>
              <a:t>.</a:t>
            </a:r>
          </a:p>
          <a:p>
            <a:endParaRPr lang="fr-FR" dirty="0"/>
          </a:p>
          <a:p>
            <a:r>
              <a:rPr lang="fr-FR" dirty="0"/>
              <a:t>Les profils adapté et naturel peuvent être égaux ou diverger, notamment en réponse à l’environnement, au contexte ou encore à une situation jugée hostile. En outre, les profils seront souvent différents dans les cadres professionnels et personnels</a:t>
            </a:r>
            <a:r>
              <a:rPr lang="fr-FR" dirty="0" smtClean="0"/>
              <a:t>.</a:t>
            </a:r>
          </a:p>
          <a:p>
            <a:endParaRPr lang="fr-FR" dirty="0"/>
          </a:p>
          <a:p>
            <a:r>
              <a:rPr lang="fr-FR" dirty="0"/>
              <a:t>Par exemple, on pourra imaginer un Papa avec un profil naturel AHS (Altruisme, Harmonie, Sécurité) dans un contexte familial et avec un profil adapté BRI (But, Réflexion, Influence) au bureau. On fera toutefois attention à la caricature, trop rapide ou facile, car les motivations naturelles des individus restent globalement stables. Les motivations affichées sont, volontairement ou involontairement, plus versatiles</a:t>
            </a:r>
            <a:r>
              <a:rPr lang="fr-FR" dirty="0" smtClean="0"/>
              <a:t>.</a:t>
            </a:r>
            <a:br>
              <a:rPr lang="fr-FR" dirty="0" smtClean="0"/>
            </a:br>
            <a:endParaRPr lang="fr-FR" dirty="0"/>
          </a:p>
        </p:txBody>
      </p:sp>
    </p:spTree>
    <p:extLst>
      <p:ext uri="{BB962C8B-B14F-4D97-AF65-F5344CB8AC3E}">
        <p14:creationId xmlns:p14="http://schemas.microsoft.com/office/powerpoint/2010/main" val="1363398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Signification des lettres</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821733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Exemples</a:t>
            </a:r>
            <a:endParaRPr lang="fr-FR" dirty="0"/>
          </a:p>
        </p:txBody>
      </p:sp>
      <p:sp>
        <p:nvSpPr>
          <p:cNvPr id="5" name="Espace réservé du texte 4"/>
          <p:cNvSpPr>
            <a:spLocks noGrp="1"/>
          </p:cNvSpPr>
          <p:nvPr>
            <p:ph type="body" idx="1"/>
          </p:nvPr>
        </p:nvSpPr>
        <p:spPr/>
        <p:txBody>
          <a:bodyPr/>
          <a:lstStyle/>
          <a:p>
            <a:r>
              <a:rPr lang="fr-FR" dirty="0" smtClean="0"/>
              <a:t>Indice BRAPHIS</a:t>
            </a:r>
            <a:endParaRPr lang="fr-FR" dirty="0"/>
          </a:p>
        </p:txBody>
      </p:sp>
    </p:spTree>
    <p:extLst>
      <p:ext uri="{BB962C8B-B14F-4D97-AF65-F5344CB8AC3E}">
        <p14:creationId xmlns:p14="http://schemas.microsoft.com/office/powerpoint/2010/main" val="2693441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BRAPHIS</a:t>
            </a:r>
            <a:endParaRPr lang="fr-FR" dirty="0"/>
          </a:p>
        </p:txBody>
      </p:sp>
      <p:sp>
        <p:nvSpPr>
          <p:cNvPr id="3" name="Espace réservé du contenu 2"/>
          <p:cNvSpPr>
            <a:spLocks noGrp="1"/>
          </p:cNvSpPr>
          <p:nvPr>
            <p:ph idx="1"/>
          </p:nvPr>
        </p:nvSpPr>
        <p:spPr>
          <a:xfrm>
            <a:off x="838200" y="1825625"/>
            <a:ext cx="10515600" cy="4669304"/>
          </a:xfrm>
        </p:spPr>
        <p:txBody>
          <a:bodyPr>
            <a:normAutofit fontScale="55000" lnSpcReduction="20000"/>
          </a:bodyPr>
          <a:lstStyle/>
          <a:p>
            <a:r>
              <a:rPr lang="fr-FR" dirty="0"/>
              <a:t>Imaginons Marc, un chef de Projet au profil IB (Influence, But), présentant une tâche à Jean, un membre de son équipe au profil AS (Altruisme, Sécurité). Voici à quoi pourraient ressembler leurs graphes respectifs</a:t>
            </a:r>
            <a:r>
              <a:rPr lang="fr-FR" dirty="0" smtClean="0"/>
              <a:t>.</a:t>
            </a:r>
          </a:p>
          <a:p>
            <a:endParaRPr lang="fr-FR" dirty="0" smtClean="0"/>
          </a:p>
          <a:p>
            <a:endParaRPr lang="fr-FR" dirty="0" smtClean="0"/>
          </a:p>
          <a:p>
            <a:endParaRPr lang="fr-FR" dirty="0" smtClean="0"/>
          </a:p>
          <a:p>
            <a:endParaRPr lang="fr-FR" dirty="0"/>
          </a:p>
          <a:p>
            <a:endParaRPr lang="fr-FR" dirty="0"/>
          </a:p>
          <a:p>
            <a:endParaRPr lang="fr-FR" dirty="0" smtClean="0"/>
          </a:p>
          <a:p>
            <a:endParaRPr lang="fr-FR" dirty="0" smtClean="0"/>
          </a:p>
          <a:p>
            <a:endParaRPr lang="fr-FR" dirty="0"/>
          </a:p>
          <a:p>
            <a:endParaRPr lang="fr-FR" dirty="0"/>
          </a:p>
          <a:p>
            <a:r>
              <a:rPr lang="fr-FR" dirty="0"/>
              <a:t>Instinctivement, Marc pourrait présenter la tâche en insistant sur ce qui le motive, par exemple en décrivant les challenges à relever et l’excellente image dont l’équipe sera gratifiée. Mais c’est sans compter que c’est à Jean qu’il faut vendre le projet. Celui-ci sera probablement plus réceptif à des arguments liés à la bonne marche de la société et aux bénéfices pour ses membres, par exemple en améliorant l’ambiance de travail.</a:t>
            </a:r>
          </a:p>
          <a:p>
            <a:r>
              <a:rPr lang="fr-FR" dirty="0"/>
              <a:t>Dans l’exemple, les motivations de Marc et de Jean sont très différentes, ce qui permet d’illustrer plus facilement le fonctionnement de l’indice </a:t>
            </a:r>
            <a:r>
              <a:rPr lang="fr-FR" b="1" cap="all" dirty="0" smtClean="0"/>
              <a:t>BRAPHIS</a:t>
            </a:r>
            <a:r>
              <a:rPr lang="fr-FR" dirty="0" smtClean="0"/>
              <a:t>. </a:t>
            </a:r>
            <a:r>
              <a:rPr lang="fr-FR" dirty="0"/>
              <a:t>En situation réelle, il sera plus logique de constater de plus grandes ressemblances et points de convergence. Sans toutefois pousser à l’extrême, c’est le principe de fonctionnement d’une équipe</a:t>
            </a:r>
            <a:r>
              <a:rPr lang="fr-FR" dirty="0" smtClean="0"/>
              <a:t>.</a:t>
            </a:r>
            <a:endParaRPr lang="fr-FR" dirty="0"/>
          </a:p>
        </p:txBody>
      </p:sp>
      <p:pic>
        <p:nvPicPr>
          <p:cNvPr id="37892" name="Picture 4" descr="Indice BRAPHIS Motiv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40" y="2366683"/>
            <a:ext cx="4711848" cy="196327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Indice BRAPHIS Moti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952" y="2366683"/>
            <a:ext cx="4711848" cy="196327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582835" y="4329953"/>
            <a:ext cx="1756058" cy="307777"/>
          </a:xfrm>
          <a:prstGeom prst="rect">
            <a:avLst/>
          </a:prstGeom>
          <a:noFill/>
        </p:spPr>
        <p:txBody>
          <a:bodyPr wrap="none" rtlCol="0">
            <a:spAutoFit/>
          </a:bodyPr>
          <a:lstStyle/>
          <a:p>
            <a:r>
              <a:rPr lang="fr-FR" sz="1400" i="1" dirty="0" smtClean="0">
                <a:solidFill>
                  <a:schemeClr val="tx1">
                    <a:lumMod val="50000"/>
                    <a:lumOff val="50000"/>
                  </a:schemeClr>
                </a:solidFill>
              </a:rPr>
              <a:t>Marc – Chef de projet</a:t>
            </a:r>
            <a:endParaRPr lang="fr-FR" sz="1400" i="1" dirty="0">
              <a:solidFill>
                <a:schemeClr val="tx1">
                  <a:lumMod val="50000"/>
                  <a:lumOff val="50000"/>
                </a:schemeClr>
              </a:solidFill>
            </a:endParaRPr>
          </a:p>
        </p:txBody>
      </p:sp>
      <p:sp>
        <p:nvSpPr>
          <p:cNvPr id="8" name="ZoneTexte 7"/>
          <p:cNvSpPr txBox="1"/>
          <p:nvPr/>
        </p:nvSpPr>
        <p:spPr>
          <a:xfrm>
            <a:off x="8738412" y="4329953"/>
            <a:ext cx="540060" cy="307777"/>
          </a:xfrm>
          <a:prstGeom prst="rect">
            <a:avLst/>
          </a:prstGeom>
          <a:noFill/>
        </p:spPr>
        <p:txBody>
          <a:bodyPr wrap="square" rtlCol="0">
            <a:spAutoFit/>
          </a:bodyPr>
          <a:lstStyle/>
          <a:p>
            <a:r>
              <a:rPr lang="fr-FR" sz="1400" i="1" dirty="0" smtClean="0">
                <a:solidFill>
                  <a:schemeClr val="tx1">
                    <a:lumMod val="50000"/>
                    <a:lumOff val="50000"/>
                  </a:schemeClr>
                </a:solidFill>
              </a:rPr>
              <a:t>Jean</a:t>
            </a:r>
            <a:endParaRPr lang="fr-FR" sz="1400" i="1" dirty="0">
              <a:solidFill>
                <a:schemeClr val="tx1">
                  <a:lumMod val="50000"/>
                  <a:lumOff val="50000"/>
                </a:schemeClr>
              </a:solidFill>
            </a:endParaRPr>
          </a:p>
        </p:txBody>
      </p:sp>
    </p:spTree>
    <p:extLst>
      <p:ext uri="{BB962C8B-B14F-4D97-AF65-F5344CB8AC3E}">
        <p14:creationId xmlns:p14="http://schemas.microsoft.com/office/powerpoint/2010/main" val="39846658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Synthèse</a:t>
            </a:r>
            <a:endParaRPr lang="fr-FR" dirty="0"/>
          </a:p>
        </p:txBody>
      </p:sp>
      <p:sp>
        <p:nvSpPr>
          <p:cNvPr id="5" name="Espace réservé du texte 4"/>
          <p:cNvSpPr>
            <a:spLocks noGrp="1"/>
          </p:cNvSpPr>
          <p:nvPr>
            <p:ph type="body" idx="1"/>
          </p:nvPr>
        </p:nvSpPr>
        <p:spPr/>
        <p:txBody>
          <a:bodyPr/>
          <a:lstStyle/>
          <a:p>
            <a:r>
              <a:rPr lang="fr-FR" dirty="0" smtClean="0"/>
              <a:t>Fiches pratiques des profils DISC</a:t>
            </a:r>
            <a:endParaRPr lang="fr-FR" dirty="0"/>
          </a:p>
        </p:txBody>
      </p:sp>
    </p:spTree>
    <p:extLst>
      <p:ext uri="{BB962C8B-B14F-4D97-AF65-F5344CB8AC3E}">
        <p14:creationId xmlns:p14="http://schemas.microsoft.com/office/powerpoint/2010/main" val="2741928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921813319"/>
              </p:ext>
            </p:extLst>
          </p:nvPr>
        </p:nvGraphicFramePr>
        <p:xfrm>
          <a:off x="121024" y="1111607"/>
          <a:ext cx="11927543" cy="5746395"/>
        </p:xfrm>
        <a:graphic>
          <a:graphicData uri="http://schemas.openxmlformats.org/drawingml/2006/table">
            <a:tbl>
              <a:tblPr/>
              <a:tblGrid>
                <a:gridCol w="1534947">
                  <a:extLst>
                    <a:ext uri="{9D8B030D-6E8A-4147-A177-3AD203B41FA5}">
                      <a16:colId xmlns:a16="http://schemas.microsoft.com/office/drawing/2014/main" val="2226579540"/>
                    </a:ext>
                  </a:extLst>
                </a:gridCol>
                <a:gridCol w="2731928">
                  <a:extLst>
                    <a:ext uri="{9D8B030D-6E8A-4147-A177-3AD203B41FA5}">
                      <a16:colId xmlns:a16="http://schemas.microsoft.com/office/drawing/2014/main" val="1036457012"/>
                    </a:ext>
                  </a:extLst>
                </a:gridCol>
                <a:gridCol w="2889650">
                  <a:extLst>
                    <a:ext uri="{9D8B030D-6E8A-4147-A177-3AD203B41FA5}">
                      <a16:colId xmlns:a16="http://schemas.microsoft.com/office/drawing/2014/main" val="2960101312"/>
                    </a:ext>
                  </a:extLst>
                </a:gridCol>
                <a:gridCol w="2385509">
                  <a:extLst>
                    <a:ext uri="{9D8B030D-6E8A-4147-A177-3AD203B41FA5}">
                      <a16:colId xmlns:a16="http://schemas.microsoft.com/office/drawing/2014/main" val="3833179575"/>
                    </a:ext>
                  </a:extLst>
                </a:gridCol>
                <a:gridCol w="2385509">
                  <a:extLst>
                    <a:ext uri="{9D8B030D-6E8A-4147-A177-3AD203B41FA5}">
                      <a16:colId xmlns:a16="http://schemas.microsoft.com/office/drawing/2014/main" val="4148682589"/>
                    </a:ext>
                  </a:extLst>
                </a:gridCol>
              </a:tblGrid>
              <a:tr h="413570">
                <a:tc>
                  <a:txBody>
                    <a:bodyPr/>
                    <a:lstStyle/>
                    <a:p>
                      <a:pPr lvl="0" algn="l" fontAlgn="t"/>
                      <a:r>
                        <a:rPr lang="fr-FR" sz="1050" b="1" dirty="0">
                          <a:effectLst/>
                        </a:rPr>
                        <a:t>Couleur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dirty="0">
                          <a:effectLst/>
                        </a:rPr>
                        <a:t>Rouge : sang, fer, pompier.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Jaune : soleil, chaleur, bonne humeur, ambiance détendue.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Vert : calme, nature, prairie, apaisant, rassurant.</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dirty="0">
                          <a:effectLst/>
                        </a:rPr>
                        <a:t>Bleu : police, sécurité, ciel, mer.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43712447"/>
                  </a:ext>
                </a:extLst>
              </a:tr>
              <a:tr h="230099">
                <a:tc>
                  <a:txBody>
                    <a:bodyPr/>
                    <a:lstStyle/>
                    <a:p>
                      <a:pPr lvl="0" algn="l" fontAlgn="t"/>
                      <a:r>
                        <a:rPr lang="fr-FR" sz="1050" b="1" dirty="0">
                          <a:effectLst/>
                        </a:rPr>
                        <a:t>Animal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Eléphant, taureau.</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Coq, lion, paon.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Chien, loup, rat.</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Hibou, castor, écureuil.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8853826"/>
                  </a:ext>
                </a:extLst>
              </a:tr>
              <a:tr h="230099">
                <a:tc>
                  <a:txBody>
                    <a:bodyPr/>
                    <a:lstStyle/>
                    <a:p>
                      <a:pPr lvl="0" algn="l" fontAlgn="t"/>
                      <a:r>
                        <a:rPr lang="fr-FR" sz="1050" b="1" dirty="0">
                          <a:effectLst/>
                        </a:rPr>
                        <a:t>Emotion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Colère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Joie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Tristesse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Peur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37824821"/>
                  </a:ext>
                </a:extLst>
              </a:tr>
              <a:tr h="230099">
                <a:tc>
                  <a:txBody>
                    <a:bodyPr/>
                    <a:lstStyle/>
                    <a:p>
                      <a:pPr lvl="0" algn="l" fontAlgn="t"/>
                      <a:r>
                        <a:rPr lang="fr-FR" sz="1050" b="1" dirty="0" err="1">
                          <a:effectLst/>
                        </a:rPr>
                        <a:t>Professiontype</a:t>
                      </a:r>
                      <a:endParaRPr lang="fr-FR" sz="1050" b="1" dirty="0">
                        <a:effectLst/>
                      </a:endParaRP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fr-FR" sz="1050">
                        <a:effectLst/>
                      </a:endParaRP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Commercial, marketing.</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Informatique, Mère Teresa.</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Comptable, administratif.</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1261089"/>
                  </a:ext>
                </a:extLst>
              </a:tr>
              <a:tr h="230099">
                <a:tc>
                  <a:txBody>
                    <a:bodyPr/>
                    <a:lstStyle/>
                    <a:p>
                      <a:pPr lvl="0" algn="l" fontAlgn="t"/>
                      <a:r>
                        <a:rPr lang="fr-FR" sz="1050" b="1" dirty="0">
                          <a:effectLst/>
                        </a:rPr>
                        <a:t>Question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Quoi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Qui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Comment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Pourquoi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279345862"/>
                  </a:ext>
                </a:extLst>
              </a:tr>
              <a:tr h="413570">
                <a:tc>
                  <a:txBody>
                    <a:bodyPr/>
                    <a:lstStyle/>
                    <a:p>
                      <a:pPr lvl="0" algn="l" fontAlgn="t"/>
                      <a:r>
                        <a:rPr lang="fr-FR" sz="1050" b="1" dirty="0">
                          <a:effectLst/>
                        </a:rPr>
                        <a:t>Force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dirty="0">
                          <a:effectLst/>
                        </a:rPr>
                        <a:t>Concentré sur les objectifs, forte capacité à réaliser des projets.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Optimiste, énergique, bon orateur, bon relationnel.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Loyal, concret.</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Précis, analytique.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82358615"/>
                  </a:ext>
                </a:extLst>
              </a:tr>
              <a:tr h="230099">
                <a:tc>
                  <a:txBody>
                    <a:bodyPr/>
                    <a:lstStyle/>
                    <a:p>
                      <a:pPr lvl="0" algn="l" fontAlgn="t"/>
                      <a:r>
                        <a:rPr lang="fr-FR" sz="1050" b="1" dirty="0">
                          <a:effectLst/>
                        </a:rPr>
                        <a:t>Limite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Impatient</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Désorganisé</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Effacé</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Trop critique.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9948500"/>
                  </a:ext>
                </a:extLst>
              </a:tr>
              <a:tr h="413570">
                <a:tc>
                  <a:txBody>
                    <a:bodyPr/>
                    <a:lstStyle/>
                    <a:p>
                      <a:pPr lvl="0" algn="l" fontAlgn="t"/>
                      <a:r>
                        <a:rPr lang="fr-FR" sz="1050" b="1" dirty="0">
                          <a:effectLst/>
                        </a:rPr>
                        <a:t>Moteur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Défis personnels, responsabilités, challenge, compétition.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être reconnu par les autres.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Servir, être utile (ne peut pas résister quand on lui demande son aide).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La bonne façon d'agir.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54968418"/>
                  </a:ext>
                </a:extLst>
              </a:tr>
              <a:tr h="413570">
                <a:tc>
                  <a:txBody>
                    <a:bodyPr/>
                    <a:lstStyle/>
                    <a:p>
                      <a:pPr lvl="0" algn="l" fontAlgn="t"/>
                      <a:r>
                        <a:rPr lang="fr-FR" sz="1050" b="1" dirty="0">
                          <a:effectLst/>
                        </a:rPr>
                        <a:t>Besoin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Action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De l'assentiment des autres.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Régularité, harmonie.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Sécurité</a:t>
                      </a:r>
                      <a:br>
                        <a:rPr lang="fr-FR" sz="1050">
                          <a:effectLst/>
                        </a:rPr>
                      </a:br>
                      <a:r>
                        <a:rPr lang="fr-FR" sz="1050">
                          <a:effectLst/>
                        </a:rPr>
                        <a:t>(vérifier, tester, éprouver)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82971763"/>
                  </a:ext>
                </a:extLst>
              </a:tr>
              <a:tr h="413570">
                <a:tc>
                  <a:txBody>
                    <a:bodyPr/>
                    <a:lstStyle/>
                    <a:p>
                      <a:pPr lvl="0" algn="l" fontAlgn="t"/>
                      <a:r>
                        <a:rPr lang="fr-FR" sz="1050" b="1" dirty="0">
                          <a:effectLst/>
                        </a:rPr>
                        <a:t>Peur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Qu'on profite de lui en lui posant des défis.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être rejeté par les autres (perte de confiance)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Perdre la stabilité (changement d'environnement, accélération).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Qu'on critique son travail.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13638831"/>
                  </a:ext>
                </a:extLst>
              </a:tr>
              <a:tr h="413570">
                <a:tc>
                  <a:txBody>
                    <a:bodyPr/>
                    <a:lstStyle/>
                    <a:p>
                      <a:pPr lvl="0" algn="l" fontAlgn="t"/>
                      <a:r>
                        <a:rPr lang="fr-FR" sz="1050" b="1" dirty="0">
                          <a:effectLst/>
                        </a:rPr>
                        <a:t>Changement</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Très à l'aise.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Passe d'une tâche à l'autre sans forcément avoir fini la précédente.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Préfère les changements préparés et lents.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N'aime pas car ça représente un risque.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78989366"/>
                  </a:ext>
                </a:extLst>
              </a:tr>
              <a:tr h="413570">
                <a:tc>
                  <a:txBody>
                    <a:bodyPr/>
                    <a:lstStyle/>
                    <a:p>
                      <a:pPr lvl="0" algn="l" fontAlgn="t"/>
                      <a:r>
                        <a:rPr lang="fr-FR" sz="1050" b="1" dirty="0">
                          <a:effectLst/>
                        </a:rPr>
                        <a:t>Détails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Mal à l’aise (déteste).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S'y perd, risque de s’y noyer.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dirty="0">
                          <a:effectLst/>
                        </a:rPr>
                        <a:t>En a besoin pour bien comprendre le sujet, mais pas forcément de tous.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Adore les données : accumulateur.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40127797"/>
                  </a:ext>
                </a:extLst>
              </a:tr>
              <a:tr h="597043">
                <a:tc>
                  <a:txBody>
                    <a:bodyPr/>
                    <a:lstStyle/>
                    <a:p>
                      <a:pPr lvl="0" algn="l" fontAlgn="t"/>
                      <a:r>
                        <a:rPr lang="fr-FR" sz="1050" b="1" dirty="0">
                          <a:effectLst/>
                        </a:rPr>
                        <a:t>Décisions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Prend facilement des décisions sans avoir toutes les données.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fr-FR" sz="1050">
                        <a:effectLst/>
                      </a:endParaRP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A du mal à se décider.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Le prévenir à l'avance quand il y a une décision à prendre. Le consulter pour les décisions, sinon il risque de les rejeter.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88625083"/>
                  </a:ext>
                </a:extLst>
              </a:tr>
              <a:tr h="230099">
                <a:tc>
                  <a:txBody>
                    <a:bodyPr/>
                    <a:lstStyle/>
                    <a:p>
                      <a:pPr lvl="0" algn="l" fontAlgn="t"/>
                      <a:r>
                        <a:rPr lang="fr-FR" sz="1050" b="1" dirty="0">
                          <a:effectLst/>
                        </a:rPr>
                        <a:t>Talent</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Décider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Influencer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Conseiller</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Analyser les problèmes.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23439203"/>
                  </a:ext>
                </a:extLst>
              </a:tr>
              <a:tr h="230099">
                <a:tc>
                  <a:txBody>
                    <a:bodyPr/>
                    <a:lstStyle/>
                    <a:p>
                      <a:pPr lvl="0" algn="l" fontAlgn="t"/>
                      <a:r>
                        <a:rPr lang="fr-FR" sz="1050" b="1" dirty="0">
                          <a:effectLst/>
                        </a:rPr>
                        <a:t>Accueil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Peu convivial.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Très convivial.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Convivial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050">
                          <a:effectLst/>
                        </a:rPr>
                        <a:t>Peu convivial.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778029957"/>
                  </a:ext>
                </a:extLst>
              </a:tr>
              <a:tr h="230099">
                <a:tc>
                  <a:txBody>
                    <a:bodyPr/>
                    <a:lstStyle/>
                    <a:p>
                      <a:pPr lvl="0" algn="l" fontAlgn="t"/>
                      <a:r>
                        <a:rPr lang="fr-FR" sz="1050" b="1" dirty="0">
                          <a:effectLst/>
                        </a:rPr>
                        <a:t>Avoir son avis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Quelles sont tes recommandations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Quelles sont tes impressions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Qu'en pense l'équipe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050">
                          <a:effectLst/>
                        </a:rPr>
                        <a:t>À quelle conclusion les faits t'amènent-ils ?</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94691146"/>
                  </a:ext>
                </a:extLst>
              </a:tr>
              <a:tr h="413570">
                <a:tc>
                  <a:txBody>
                    <a:bodyPr/>
                    <a:lstStyle/>
                    <a:p>
                      <a:pPr lvl="0" algn="l" fontAlgn="t"/>
                      <a:r>
                        <a:rPr lang="fr-FR" sz="1050" b="1" dirty="0">
                          <a:effectLst/>
                        </a:rPr>
                        <a:t>Attention</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fr-FR" sz="1050" dirty="0">
                          <a:effectLst/>
                        </a:rPr>
                        <a:t>Écrase tout sur son passage pour atteindre ses objectifs.</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fr-FR" sz="1050">
                          <a:effectLst/>
                        </a:rPr>
                        <a:t>Défend son territoire.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fr-FR" sz="1050">
                          <a:effectLst/>
                        </a:rPr>
                        <a:t>À la goutte d'eau qui fait déborder le vase. Défend son équipe.</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fr-FR" sz="1050" dirty="0">
                          <a:effectLst/>
                        </a:rPr>
                        <a:t>Pense que ça ira bien si on suit les règles. Ponctuel.</a:t>
                      </a:r>
                    </a:p>
                  </a:txBody>
                  <a:tcPr marL="20333" marR="20333" marT="20333" marB="20333" anchor="ctr">
                    <a:lnL>
                      <a:noFill/>
                    </a:lnL>
                    <a:lnR>
                      <a:noFill/>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292298896"/>
                  </a:ext>
                </a:extLst>
              </a:tr>
            </a:tbl>
          </a:graphicData>
        </a:graphic>
      </p:graphicFrame>
      <p:grpSp>
        <p:nvGrpSpPr>
          <p:cNvPr id="16" name="Groupe 15"/>
          <p:cNvGrpSpPr/>
          <p:nvPr/>
        </p:nvGrpSpPr>
        <p:grpSpPr>
          <a:xfrm>
            <a:off x="1991827" y="202447"/>
            <a:ext cx="778846" cy="778846"/>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4945073" y="202447"/>
            <a:ext cx="778846" cy="778846"/>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7470338" y="202447"/>
            <a:ext cx="778846" cy="778846"/>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9705526" y="202447"/>
            <a:ext cx="778846" cy="778846"/>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a:off x="2843931" y="330260"/>
            <a:ext cx="1482842" cy="523220"/>
          </a:xfrm>
          <a:prstGeom prst="rect">
            <a:avLst/>
          </a:prstGeom>
          <a:noFill/>
        </p:spPr>
        <p:txBody>
          <a:bodyPr wrap="none" rtlCol="0">
            <a:spAutoFit/>
          </a:bodyPr>
          <a:lstStyle/>
          <a:p>
            <a:r>
              <a:rPr lang="fr-FR" sz="1400" b="1" dirty="0">
                <a:solidFill>
                  <a:srgbClr val="C00000"/>
                </a:solidFill>
              </a:rPr>
              <a:t>Dominant</a:t>
            </a:r>
          </a:p>
          <a:p>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9" name="ZoneTexte 28"/>
          <p:cNvSpPr txBox="1"/>
          <p:nvPr/>
        </p:nvSpPr>
        <p:spPr>
          <a:xfrm>
            <a:off x="5822456" y="330260"/>
            <a:ext cx="826894" cy="523220"/>
          </a:xfrm>
          <a:prstGeom prst="rect">
            <a:avLst/>
          </a:prstGeom>
          <a:noFill/>
        </p:spPr>
        <p:txBody>
          <a:bodyPr wrap="none" rtlCol="0">
            <a:spAutoFit/>
          </a:bodyPr>
          <a:lstStyle/>
          <a:p>
            <a:r>
              <a:rPr lang="fr-FR" sz="1400" b="1" dirty="0" smtClean="0">
                <a:solidFill>
                  <a:schemeClr val="accent4">
                    <a:lumMod val="75000"/>
                  </a:schemeClr>
                </a:solidFill>
              </a:rPr>
              <a:t>Influent</a:t>
            </a:r>
          </a:p>
          <a:p>
            <a:r>
              <a:rPr lang="fr-FR" sz="1400" i="1" dirty="0" smtClean="0">
                <a:solidFill>
                  <a:schemeClr val="accent4">
                    <a:lumMod val="75000"/>
                  </a:schemeClr>
                </a:solidFill>
              </a:rPr>
              <a:t>fort - fier</a:t>
            </a:r>
            <a:endParaRPr lang="fr-FR" sz="1400" i="1" dirty="0">
              <a:solidFill>
                <a:schemeClr val="accent4">
                  <a:lumMod val="75000"/>
                </a:schemeClr>
              </a:solidFill>
            </a:endParaRPr>
          </a:p>
        </p:txBody>
      </p:sp>
      <p:sp>
        <p:nvSpPr>
          <p:cNvPr id="30" name="ZoneTexte 29"/>
          <p:cNvSpPr txBox="1"/>
          <p:nvPr/>
        </p:nvSpPr>
        <p:spPr>
          <a:xfrm>
            <a:off x="10516434" y="330259"/>
            <a:ext cx="1659750" cy="523220"/>
          </a:xfrm>
          <a:prstGeom prst="rect">
            <a:avLst/>
          </a:prstGeom>
          <a:noFill/>
        </p:spPr>
        <p:txBody>
          <a:bodyPr wrap="none" rtlCol="0">
            <a:spAutoFit/>
          </a:bodyPr>
          <a:lstStyle/>
          <a:p>
            <a:r>
              <a:rPr lang="fr-FR" sz="1400" b="1" dirty="0" smtClean="0">
                <a:solidFill>
                  <a:srgbClr val="0070C0"/>
                </a:solidFill>
              </a:rPr>
              <a:t>Consciencieux</a:t>
            </a:r>
          </a:p>
          <a:p>
            <a:r>
              <a:rPr lang="fr-FR" sz="1400" i="1" dirty="0" smtClean="0">
                <a:solidFill>
                  <a:srgbClr val="0070C0"/>
                </a:solidFill>
              </a:rPr>
              <a:t>attentif - méticuleux</a:t>
            </a:r>
            <a:endParaRPr lang="fr-FR" sz="1400" i="1" dirty="0">
              <a:solidFill>
                <a:srgbClr val="0070C0"/>
              </a:solidFill>
            </a:endParaRPr>
          </a:p>
        </p:txBody>
      </p:sp>
      <p:sp>
        <p:nvSpPr>
          <p:cNvPr id="31" name="ZoneTexte 30"/>
          <p:cNvSpPr txBox="1"/>
          <p:nvPr/>
        </p:nvSpPr>
        <p:spPr>
          <a:xfrm>
            <a:off x="8320748" y="287494"/>
            <a:ext cx="1133644" cy="523220"/>
          </a:xfrm>
          <a:prstGeom prst="rect">
            <a:avLst/>
          </a:prstGeom>
          <a:noFill/>
        </p:spPr>
        <p:txBody>
          <a:bodyPr wrap="none" rtlCol="0">
            <a:spAutoFit/>
          </a:bodyPr>
          <a:lstStyle/>
          <a:p>
            <a:r>
              <a:rPr lang="fr-FR" sz="1400" b="1" dirty="0" smtClean="0">
                <a:solidFill>
                  <a:schemeClr val="accent6">
                    <a:lumMod val="75000"/>
                  </a:schemeClr>
                </a:solidFill>
              </a:rPr>
              <a:t>Stable</a:t>
            </a:r>
          </a:p>
          <a:p>
            <a:r>
              <a:rPr lang="fr-FR" sz="1400" i="1" dirty="0" smtClean="0">
                <a:solidFill>
                  <a:schemeClr val="accent6">
                    <a:lumMod val="75000"/>
                  </a:schemeClr>
                </a:solidFill>
              </a:rPr>
              <a:t>social - fidèle</a:t>
            </a:r>
            <a:endParaRPr lang="fr-FR" sz="1400" i="1" dirty="0">
              <a:solidFill>
                <a:schemeClr val="accent6">
                  <a:lumMod val="75000"/>
                </a:schemeClr>
              </a:solidFill>
            </a:endParaRPr>
          </a:p>
        </p:txBody>
      </p:sp>
      <p:sp>
        <p:nvSpPr>
          <p:cNvPr id="8" name="Rectangle 7"/>
          <p:cNvSpPr/>
          <p:nvPr/>
        </p:nvSpPr>
        <p:spPr>
          <a:xfrm>
            <a:off x="121024" y="364438"/>
            <a:ext cx="1402948" cy="369332"/>
          </a:xfrm>
          <a:prstGeom prst="rect">
            <a:avLst/>
          </a:prstGeom>
        </p:spPr>
        <p:txBody>
          <a:bodyPr wrap="none">
            <a:spAutoFit/>
          </a:bodyPr>
          <a:lstStyle/>
          <a:p>
            <a:r>
              <a:rPr lang="fr-FR" b="1" i="0" dirty="0" smtClean="0">
                <a:solidFill>
                  <a:schemeClr val="bg1">
                    <a:lumMod val="85000"/>
                  </a:schemeClr>
                </a:solidFill>
                <a:effectLst/>
                <a:latin typeface="Open Sans"/>
              </a:rPr>
              <a:t>Points clés</a:t>
            </a:r>
            <a:endParaRPr lang="fr-FR" b="1" dirty="0">
              <a:solidFill>
                <a:schemeClr val="bg1">
                  <a:lumMod val="85000"/>
                </a:schemeClr>
              </a:solidFill>
            </a:endParaRPr>
          </a:p>
        </p:txBody>
      </p:sp>
    </p:spTree>
    <p:extLst>
      <p:ext uri="{BB962C8B-B14F-4D97-AF65-F5344CB8AC3E}">
        <p14:creationId xmlns:p14="http://schemas.microsoft.com/office/powerpoint/2010/main" val="280691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415320229"/>
              </p:ext>
            </p:extLst>
          </p:nvPr>
        </p:nvGraphicFramePr>
        <p:xfrm>
          <a:off x="121024" y="1154425"/>
          <a:ext cx="11880000" cy="5699760"/>
        </p:xfrm>
        <a:graphic>
          <a:graphicData uri="http://schemas.openxmlformats.org/drawingml/2006/table">
            <a:tbl>
              <a:tblPr/>
              <a:tblGrid>
                <a:gridCol w="1250576">
                  <a:extLst>
                    <a:ext uri="{9D8B030D-6E8A-4147-A177-3AD203B41FA5}">
                      <a16:colId xmlns:a16="http://schemas.microsoft.com/office/drawing/2014/main" val="2226579540"/>
                    </a:ext>
                  </a:extLst>
                </a:gridCol>
                <a:gridCol w="2245659">
                  <a:extLst>
                    <a:ext uri="{9D8B030D-6E8A-4147-A177-3AD203B41FA5}">
                      <a16:colId xmlns:a16="http://schemas.microsoft.com/office/drawing/2014/main" val="1036457012"/>
                    </a:ext>
                  </a:extLst>
                </a:gridCol>
                <a:gridCol w="2662517">
                  <a:extLst>
                    <a:ext uri="{9D8B030D-6E8A-4147-A177-3AD203B41FA5}">
                      <a16:colId xmlns:a16="http://schemas.microsoft.com/office/drawing/2014/main" val="2960101312"/>
                    </a:ext>
                  </a:extLst>
                </a:gridCol>
                <a:gridCol w="3345248">
                  <a:extLst>
                    <a:ext uri="{9D8B030D-6E8A-4147-A177-3AD203B41FA5}">
                      <a16:colId xmlns:a16="http://schemas.microsoft.com/office/drawing/2014/main" val="3833179575"/>
                    </a:ext>
                  </a:extLst>
                </a:gridCol>
                <a:gridCol w="2376000">
                  <a:extLst>
                    <a:ext uri="{9D8B030D-6E8A-4147-A177-3AD203B41FA5}">
                      <a16:colId xmlns:a16="http://schemas.microsoft.com/office/drawing/2014/main" val="4148682589"/>
                    </a:ext>
                  </a:extLst>
                </a:gridCol>
              </a:tblGrid>
              <a:tr h="0">
                <a:tc>
                  <a:txBody>
                    <a:bodyPr/>
                    <a:lstStyle/>
                    <a:p>
                      <a:pPr algn="l" fontAlgn="t"/>
                      <a:r>
                        <a:rPr lang="fr-FR" sz="900" b="1" dirty="0">
                          <a:effectLst/>
                        </a:rPr>
                        <a:t>Veut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Du factuel.</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Les news, les rumeurs.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écouter les histoires des gens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Les faits, les idées doivent avoir une validation logique.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43712447"/>
                  </a:ext>
                </a:extLst>
              </a:tr>
              <a:tr h="0">
                <a:tc>
                  <a:txBody>
                    <a:bodyPr/>
                    <a:lstStyle/>
                    <a:p>
                      <a:pPr algn="l" fontAlgn="t"/>
                      <a:r>
                        <a:rPr lang="fr-FR" sz="900" b="1" dirty="0">
                          <a:effectLst/>
                        </a:rPr>
                        <a:t>Ecoute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Parle plus qu'il n'écoute.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Parle beaucoup. Aime les discussions. C'est surtout le processus qu'il aime, plus que le contenu.</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écoute plus qu'il ne parle, parle peu, grosse capacité d'écoute.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écoute plus qu'il ne parle. Préfère les emails.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8853826"/>
                  </a:ext>
                </a:extLst>
              </a:tr>
              <a:tr h="0">
                <a:tc>
                  <a:txBody>
                    <a:bodyPr/>
                    <a:lstStyle/>
                    <a:p>
                      <a:pPr algn="l" fontAlgn="t"/>
                      <a:r>
                        <a:rPr lang="fr-FR" sz="900" b="1" dirty="0">
                          <a:effectLst/>
                        </a:rPr>
                        <a:t>Demande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Ordonne plus qu'il ne demande.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Un peu manipulateur.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Pose des questions plus qu'il n'affirme.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Pose des questions, peut se transformer en négator si on le coupe.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37824821"/>
                  </a:ext>
                </a:extLst>
              </a:tr>
              <a:tr h="0">
                <a:tc>
                  <a:txBody>
                    <a:bodyPr/>
                    <a:lstStyle/>
                    <a:p>
                      <a:pPr algn="l" fontAlgn="t"/>
                      <a:r>
                        <a:rPr lang="fr-FR" sz="900" b="1" dirty="0">
                          <a:effectLst/>
                        </a:rPr>
                        <a:t>Analyse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Sépare les forces des faiblesses.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Donne ses sentiments, réfléchit à voix haute.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Peut sembler lent mais a une réflexion profonde.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A besoin de réfléchir avant de répondre. Peut être paralysé par son analyse.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1261089"/>
                  </a:ext>
                </a:extLst>
              </a:tr>
              <a:tr h="0">
                <a:tc>
                  <a:txBody>
                    <a:bodyPr/>
                    <a:lstStyle/>
                    <a:p>
                      <a:pPr algn="l" fontAlgn="t"/>
                      <a:r>
                        <a:rPr lang="fr-FR" sz="900" b="1" dirty="0">
                          <a:effectLst/>
                        </a:rPr>
                        <a:t>Opinion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Donne des opinions directes.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Donne son opinion sans qu'on ait à lui demander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Donne son opinion seulement si on lui demande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Donne des données et non son opinion.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279345862"/>
                  </a:ext>
                </a:extLst>
              </a:tr>
              <a:tr h="0">
                <a:tc>
                  <a:txBody>
                    <a:bodyPr/>
                    <a:lstStyle/>
                    <a:p>
                      <a:pPr algn="l" fontAlgn="t"/>
                      <a:r>
                        <a:rPr lang="fr-FR" sz="900" b="1" dirty="0">
                          <a:effectLst/>
                        </a:rPr>
                        <a:t>Construction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Donne la conclusion sans indiquer les étapes du raisonnement.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Utilise des expressions de jeune, à la mode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S'attend à ce que les autres devinent ce qu'il pense sans qu'il n’ait à l’expliquer. Vérifie l'impact de ce qu'il dit.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Explique toutes les étapes avant de donner les conclusions. A du mal à résumer.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82358615"/>
                  </a:ext>
                </a:extLst>
              </a:tr>
              <a:tr h="0">
                <a:tc>
                  <a:txBody>
                    <a:bodyPr/>
                    <a:lstStyle/>
                    <a:p>
                      <a:pPr algn="l" fontAlgn="t"/>
                      <a:r>
                        <a:rPr lang="fr-FR" sz="900" b="1" dirty="0">
                          <a:effectLst/>
                        </a:rPr>
                        <a:t>Interruptions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Coupe les gens. Parle dès qu'il y a un blanc.</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Coupe les gens. A toujours quelque chose à dire.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S'interrompt dès qu'un autre parle ou montre qu'il veut parler. Estime que ce que disent les autres est plus important.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S'arrête de parler s'il est coupé.</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9948500"/>
                  </a:ext>
                </a:extLst>
              </a:tr>
              <a:tr h="0">
                <a:tc>
                  <a:txBody>
                    <a:bodyPr/>
                    <a:lstStyle/>
                    <a:p>
                      <a:pPr algn="l" fontAlgn="t"/>
                      <a:r>
                        <a:rPr lang="fr-FR" sz="900" b="1" dirty="0">
                          <a:effectLst/>
                        </a:rPr>
                        <a:t>Veut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Du factuel.</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Les news, les rumeurs.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écouter les histoires des gens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Les faits, les idées doivent avoir une validation logique.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54968418"/>
                  </a:ext>
                </a:extLst>
              </a:tr>
              <a:tr h="0">
                <a:tc>
                  <a:txBody>
                    <a:bodyPr/>
                    <a:lstStyle/>
                    <a:p>
                      <a:pPr algn="l" fontAlgn="t"/>
                      <a:r>
                        <a:rPr lang="fr-FR" sz="900" b="1" dirty="0">
                          <a:effectLst/>
                        </a:rPr>
                        <a:t>Ecoute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Parle plus qu'il n'écoute.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Parle beaucoup. Aime les discussions. C'est surtout le processus qu'il aime, plus que le contenu.</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écoute plus qu'il ne parle, parle peu, grosse capacité d'écoute.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écoute plus qu'il ne parle. Préfère les emails.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82971763"/>
                  </a:ext>
                </a:extLst>
              </a:tr>
              <a:tr h="0">
                <a:tc>
                  <a:txBody>
                    <a:bodyPr/>
                    <a:lstStyle/>
                    <a:p>
                      <a:pPr algn="l" fontAlgn="t"/>
                      <a:r>
                        <a:rPr lang="fr-FR" sz="900" b="1" dirty="0">
                          <a:effectLst/>
                        </a:rPr>
                        <a:t>Demande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Ordonne plus qu'il ne demande.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Un peu manipulateur.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Pose des questions plus qu'il n'affirme.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Pose des questions, peut se transformer en négator si on le coupe.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13638831"/>
                  </a:ext>
                </a:extLst>
              </a:tr>
              <a:tr h="0">
                <a:tc>
                  <a:txBody>
                    <a:bodyPr/>
                    <a:lstStyle/>
                    <a:p>
                      <a:pPr algn="l" fontAlgn="t"/>
                      <a:r>
                        <a:rPr lang="fr-FR" sz="900" b="1" dirty="0">
                          <a:effectLst/>
                        </a:rPr>
                        <a:t>Analyse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Sépare les forces des faiblesses.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Donne ses sentiments, réfléchit à voix haute.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Peut sembler lent mais a une réflexion profonde.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A besoin de réfléchir avant de répondre. Peut être paralysé par son analyse.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78989366"/>
                  </a:ext>
                </a:extLst>
              </a:tr>
              <a:tr h="0">
                <a:tc>
                  <a:txBody>
                    <a:bodyPr/>
                    <a:lstStyle/>
                    <a:p>
                      <a:pPr algn="l" fontAlgn="t"/>
                      <a:r>
                        <a:rPr lang="fr-FR" sz="900" b="1" dirty="0">
                          <a:effectLst/>
                        </a:rPr>
                        <a:t>Opinion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Donne des opinions directes.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Donne son opinion sans qu'on ait à lui demander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Donne son opinion seulement si on lui demande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Donne des données et non son opinion.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40127797"/>
                  </a:ext>
                </a:extLst>
              </a:tr>
              <a:tr h="0">
                <a:tc>
                  <a:txBody>
                    <a:bodyPr/>
                    <a:lstStyle/>
                    <a:p>
                      <a:pPr algn="l" fontAlgn="t"/>
                      <a:r>
                        <a:rPr lang="fr-FR" sz="900" b="1" dirty="0">
                          <a:effectLst/>
                        </a:rPr>
                        <a:t>Construction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Donne la conclusion sans indiquer les étapes du raisonnement.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a:effectLst/>
                        </a:rPr>
                        <a:t>Utilise des expressions de jeune, à la mode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S'attend à ce que les autres devinent ce qu'il pense sans qu'il n’ait à l’expliquer. Vérifie l'impact de ce qu'il dit.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900" dirty="0">
                          <a:effectLst/>
                        </a:rPr>
                        <a:t>Explique toutes les étapes avant de donner les conclusions. A du mal à résumer.</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88625083"/>
                  </a:ext>
                </a:extLst>
              </a:tr>
              <a:tr h="0">
                <a:tc>
                  <a:txBody>
                    <a:bodyPr/>
                    <a:lstStyle/>
                    <a:p>
                      <a:pPr algn="l" fontAlgn="t"/>
                      <a:r>
                        <a:rPr lang="fr-FR" sz="900" b="1" dirty="0">
                          <a:effectLst/>
                        </a:rPr>
                        <a:t>Interruptions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Coupe les gens. Parle dès qu'il y a un blanc.</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a:effectLst/>
                        </a:rPr>
                        <a:t>Coupe les gens. A toujours quelque chose à dire.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S'interrompt dès qu'un autre parle ou montre qu'il veut parler. Estime que ce que disent les autres est plus important.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900" dirty="0">
                          <a:effectLst/>
                        </a:rPr>
                        <a:t>S'arrête de parler s'il est coupé.</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23439203"/>
                  </a:ext>
                </a:extLst>
              </a:tr>
            </a:tbl>
          </a:graphicData>
        </a:graphic>
      </p:graphicFrame>
      <p:grpSp>
        <p:nvGrpSpPr>
          <p:cNvPr id="16" name="Groupe 15"/>
          <p:cNvGrpSpPr/>
          <p:nvPr/>
        </p:nvGrpSpPr>
        <p:grpSpPr>
          <a:xfrm>
            <a:off x="1991827" y="202447"/>
            <a:ext cx="778846" cy="778846"/>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4945073" y="202447"/>
            <a:ext cx="778846" cy="778846"/>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7470338" y="202447"/>
            <a:ext cx="778846" cy="778846"/>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9705526" y="202447"/>
            <a:ext cx="778846" cy="778846"/>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a:off x="2843931" y="330260"/>
            <a:ext cx="1482842" cy="523220"/>
          </a:xfrm>
          <a:prstGeom prst="rect">
            <a:avLst/>
          </a:prstGeom>
          <a:noFill/>
        </p:spPr>
        <p:txBody>
          <a:bodyPr wrap="none" rtlCol="0">
            <a:spAutoFit/>
          </a:bodyPr>
          <a:lstStyle/>
          <a:p>
            <a:r>
              <a:rPr lang="fr-FR" sz="1400" b="1" dirty="0">
                <a:solidFill>
                  <a:srgbClr val="C00000"/>
                </a:solidFill>
              </a:rPr>
              <a:t>Dominant</a:t>
            </a:r>
          </a:p>
          <a:p>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9" name="ZoneTexte 28"/>
          <p:cNvSpPr txBox="1"/>
          <p:nvPr/>
        </p:nvSpPr>
        <p:spPr>
          <a:xfrm>
            <a:off x="5822456" y="330260"/>
            <a:ext cx="826894" cy="523220"/>
          </a:xfrm>
          <a:prstGeom prst="rect">
            <a:avLst/>
          </a:prstGeom>
          <a:noFill/>
        </p:spPr>
        <p:txBody>
          <a:bodyPr wrap="none" rtlCol="0">
            <a:spAutoFit/>
          </a:bodyPr>
          <a:lstStyle/>
          <a:p>
            <a:r>
              <a:rPr lang="fr-FR" sz="1400" b="1" dirty="0" smtClean="0">
                <a:solidFill>
                  <a:schemeClr val="accent4">
                    <a:lumMod val="75000"/>
                  </a:schemeClr>
                </a:solidFill>
              </a:rPr>
              <a:t>Influent</a:t>
            </a:r>
          </a:p>
          <a:p>
            <a:r>
              <a:rPr lang="fr-FR" sz="1400" i="1" dirty="0" smtClean="0">
                <a:solidFill>
                  <a:schemeClr val="accent4">
                    <a:lumMod val="75000"/>
                  </a:schemeClr>
                </a:solidFill>
              </a:rPr>
              <a:t>fort - fier</a:t>
            </a:r>
            <a:endParaRPr lang="fr-FR" sz="1400" i="1" dirty="0">
              <a:solidFill>
                <a:schemeClr val="accent4">
                  <a:lumMod val="75000"/>
                </a:schemeClr>
              </a:solidFill>
            </a:endParaRPr>
          </a:p>
        </p:txBody>
      </p:sp>
      <p:sp>
        <p:nvSpPr>
          <p:cNvPr id="30" name="ZoneTexte 29"/>
          <p:cNvSpPr txBox="1"/>
          <p:nvPr/>
        </p:nvSpPr>
        <p:spPr>
          <a:xfrm>
            <a:off x="10516434" y="330259"/>
            <a:ext cx="1659750" cy="523220"/>
          </a:xfrm>
          <a:prstGeom prst="rect">
            <a:avLst/>
          </a:prstGeom>
          <a:noFill/>
        </p:spPr>
        <p:txBody>
          <a:bodyPr wrap="none" rtlCol="0">
            <a:spAutoFit/>
          </a:bodyPr>
          <a:lstStyle/>
          <a:p>
            <a:r>
              <a:rPr lang="fr-FR" sz="1400" b="1" dirty="0" smtClean="0">
                <a:solidFill>
                  <a:srgbClr val="0070C0"/>
                </a:solidFill>
              </a:rPr>
              <a:t>Consciencieux</a:t>
            </a:r>
          </a:p>
          <a:p>
            <a:r>
              <a:rPr lang="fr-FR" sz="1400" i="1" dirty="0" smtClean="0">
                <a:solidFill>
                  <a:srgbClr val="0070C0"/>
                </a:solidFill>
              </a:rPr>
              <a:t>attentif - méticuleux</a:t>
            </a:r>
            <a:endParaRPr lang="fr-FR" sz="1400" i="1" dirty="0">
              <a:solidFill>
                <a:srgbClr val="0070C0"/>
              </a:solidFill>
            </a:endParaRPr>
          </a:p>
        </p:txBody>
      </p:sp>
      <p:sp>
        <p:nvSpPr>
          <p:cNvPr id="31" name="ZoneTexte 30"/>
          <p:cNvSpPr txBox="1"/>
          <p:nvPr/>
        </p:nvSpPr>
        <p:spPr>
          <a:xfrm>
            <a:off x="8320748" y="287494"/>
            <a:ext cx="1133644" cy="523220"/>
          </a:xfrm>
          <a:prstGeom prst="rect">
            <a:avLst/>
          </a:prstGeom>
          <a:noFill/>
        </p:spPr>
        <p:txBody>
          <a:bodyPr wrap="none" rtlCol="0">
            <a:spAutoFit/>
          </a:bodyPr>
          <a:lstStyle/>
          <a:p>
            <a:r>
              <a:rPr lang="fr-FR" sz="1400" b="1" dirty="0" smtClean="0">
                <a:solidFill>
                  <a:schemeClr val="accent6">
                    <a:lumMod val="75000"/>
                  </a:schemeClr>
                </a:solidFill>
              </a:rPr>
              <a:t>Stable</a:t>
            </a:r>
          </a:p>
          <a:p>
            <a:r>
              <a:rPr lang="fr-FR" sz="1400" i="1" dirty="0" smtClean="0">
                <a:solidFill>
                  <a:schemeClr val="accent6">
                    <a:lumMod val="75000"/>
                  </a:schemeClr>
                </a:solidFill>
              </a:rPr>
              <a:t>social - fidèle</a:t>
            </a:r>
            <a:endParaRPr lang="fr-FR" sz="1400" i="1" dirty="0">
              <a:solidFill>
                <a:schemeClr val="accent6">
                  <a:lumMod val="75000"/>
                </a:schemeClr>
              </a:solidFill>
            </a:endParaRPr>
          </a:p>
        </p:txBody>
      </p:sp>
      <p:sp>
        <p:nvSpPr>
          <p:cNvPr id="8" name="Rectangle 7"/>
          <p:cNvSpPr/>
          <p:nvPr/>
        </p:nvSpPr>
        <p:spPr>
          <a:xfrm>
            <a:off x="121024" y="364438"/>
            <a:ext cx="877228" cy="369332"/>
          </a:xfrm>
          <a:prstGeom prst="rect">
            <a:avLst/>
          </a:prstGeom>
        </p:spPr>
        <p:txBody>
          <a:bodyPr wrap="none">
            <a:spAutoFit/>
          </a:bodyPr>
          <a:lstStyle/>
          <a:p>
            <a:r>
              <a:rPr lang="fr-FR" b="1" i="0" dirty="0" smtClean="0">
                <a:solidFill>
                  <a:schemeClr val="bg1">
                    <a:lumMod val="85000"/>
                  </a:schemeClr>
                </a:solidFill>
                <a:effectLst/>
                <a:latin typeface="Open Sans"/>
              </a:rPr>
              <a:t>Verbal</a:t>
            </a:r>
            <a:endParaRPr lang="fr-FR" b="1" dirty="0">
              <a:solidFill>
                <a:schemeClr val="bg1">
                  <a:lumMod val="85000"/>
                </a:schemeClr>
              </a:solidFill>
            </a:endParaRPr>
          </a:p>
        </p:txBody>
      </p:sp>
    </p:spTree>
    <p:extLst>
      <p:ext uri="{BB962C8B-B14F-4D97-AF65-F5344CB8AC3E}">
        <p14:creationId xmlns:p14="http://schemas.microsoft.com/office/powerpoint/2010/main" val="26007184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4140156060"/>
              </p:ext>
            </p:extLst>
          </p:nvPr>
        </p:nvGraphicFramePr>
        <p:xfrm>
          <a:off x="121024" y="1396471"/>
          <a:ext cx="11880000" cy="2103120"/>
        </p:xfrm>
        <a:graphic>
          <a:graphicData uri="http://schemas.openxmlformats.org/drawingml/2006/table">
            <a:tbl>
              <a:tblPr/>
              <a:tblGrid>
                <a:gridCol w="2376000">
                  <a:extLst>
                    <a:ext uri="{9D8B030D-6E8A-4147-A177-3AD203B41FA5}">
                      <a16:colId xmlns:a16="http://schemas.microsoft.com/office/drawing/2014/main" val="2226579540"/>
                    </a:ext>
                  </a:extLst>
                </a:gridCol>
                <a:gridCol w="2376000">
                  <a:extLst>
                    <a:ext uri="{9D8B030D-6E8A-4147-A177-3AD203B41FA5}">
                      <a16:colId xmlns:a16="http://schemas.microsoft.com/office/drawing/2014/main" val="1036457012"/>
                    </a:ext>
                  </a:extLst>
                </a:gridCol>
                <a:gridCol w="2376000">
                  <a:extLst>
                    <a:ext uri="{9D8B030D-6E8A-4147-A177-3AD203B41FA5}">
                      <a16:colId xmlns:a16="http://schemas.microsoft.com/office/drawing/2014/main" val="2960101312"/>
                    </a:ext>
                  </a:extLst>
                </a:gridCol>
                <a:gridCol w="2376000">
                  <a:extLst>
                    <a:ext uri="{9D8B030D-6E8A-4147-A177-3AD203B41FA5}">
                      <a16:colId xmlns:a16="http://schemas.microsoft.com/office/drawing/2014/main" val="3833179575"/>
                    </a:ext>
                  </a:extLst>
                </a:gridCol>
                <a:gridCol w="2376000">
                  <a:extLst>
                    <a:ext uri="{9D8B030D-6E8A-4147-A177-3AD203B41FA5}">
                      <a16:colId xmlns:a16="http://schemas.microsoft.com/office/drawing/2014/main" val="4148682589"/>
                    </a:ext>
                  </a:extLst>
                </a:gridCol>
              </a:tblGrid>
              <a:tr h="0">
                <a:tc>
                  <a:txBody>
                    <a:bodyPr/>
                    <a:lstStyle/>
                    <a:p>
                      <a:pPr algn="l" fontAlgn="t"/>
                      <a:r>
                        <a:rPr lang="fr-FR" sz="1400" b="1" dirty="0">
                          <a:effectLst/>
                        </a:rPr>
                        <a:t>Volume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dirty="0">
                          <a:effectLst/>
                        </a:rPr>
                        <a:t>Fort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dirty="0">
                          <a:effectLst/>
                        </a:rPr>
                        <a:t>Grande plage vocale : aigue/grave.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a:effectLst/>
                        </a:rPr>
                        <a:t>Très faible (on doit lui demander de parler plus fort au téléphone).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a:effectLst/>
                        </a:rPr>
                        <a:t>Faible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43712447"/>
                  </a:ext>
                </a:extLst>
              </a:tr>
              <a:tr h="0">
                <a:tc>
                  <a:txBody>
                    <a:bodyPr/>
                    <a:lstStyle/>
                    <a:p>
                      <a:pPr algn="l" fontAlgn="t"/>
                      <a:r>
                        <a:rPr lang="fr-FR" sz="1400" b="1" dirty="0">
                          <a:effectLst/>
                        </a:rPr>
                        <a:t>Rythme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dirty="0">
                          <a:effectLst/>
                        </a:rPr>
                        <a:t>Rapide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dirty="0">
                          <a:effectLst/>
                        </a:rPr>
                        <a:t>Beaucoup de variations : vite/lent.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a:effectLst/>
                        </a:rPr>
                        <a:t>Lent, doucement, fait des pauses.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a:effectLst/>
                        </a:rPr>
                        <a:t>Lent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8853826"/>
                  </a:ext>
                </a:extLst>
              </a:tr>
              <a:tr h="0">
                <a:tc>
                  <a:txBody>
                    <a:bodyPr/>
                    <a:lstStyle/>
                    <a:p>
                      <a:pPr algn="l" fontAlgn="t"/>
                      <a:r>
                        <a:rPr lang="fr-FR" sz="1400" b="1" dirty="0">
                          <a:effectLst/>
                        </a:rPr>
                        <a:t>Ton</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dirty="0" err="1">
                          <a:effectLst/>
                        </a:rPr>
                        <a:t>Autoritaire,oppressant</a:t>
                      </a:r>
                      <a:r>
                        <a:rPr lang="fr-FR" sz="1400" dirty="0">
                          <a:effectLst/>
                        </a:rPr>
                        <a: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a:effectLst/>
                        </a:rPr>
                        <a:t>Beaucoup de variations.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a:effectLst/>
                        </a:rPr>
                        <a:t>Peu de variations.</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400">
                          <a:effectLst/>
                        </a:rPr>
                        <a:t>Peu de variations, monocorde.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37824821"/>
                  </a:ext>
                </a:extLst>
              </a:tr>
              <a:tr h="0">
                <a:tc>
                  <a:txBody>
                    <a:bodyPr/>
                    <a:lstStyle/>
                    <a:p>
                      <a:pPr algn="l" fontAlgn="t"/>
                      <a:r>
                        <a:rPr lang="fr-FR" sz="1400" b="1" dirty="0" smtClean="0">
                          <a:effectLst/>
                        </a:rPr>
                        <a:t>Emotions</a:t>
                      </a:r>
                      <a:endParaRPr lang="fr-FR" sz="1400" b="1" dirty="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fr-FR" sz="1400" dirty="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a:effectLst/>
                        </a:rPr>
                        <a:t>Rit fort.</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a:effectLst/>
                        </a:rPr>
                        <a:t>Calme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400" dirty="0">
                          <a:effectLst/>
                        </a:rPr>
                        <a:t>Sous contrôle.</a:t>
                      </a:r>
                    </a:p>
                  </a:txBody>
                  <a:tcPr marL="76200" marR="76200" marT="76200" marB="7620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1261089"/>
                  </a:ext>
                </a:extLst>
              </a:tr>
            </a:tbl>
          </a:graphicData>
        </a:graphic>
      </p:graphicFrame>
      <p:grpSp>
        <p:nvGrpSpPr>
          <p:cNvPr id="16" name="Groupe 15"/>
          <p:cNvGrpSpPr/>
          <p:nvPr/>
        </p:nvGrpSpPr>
        <p:grpSpPr>
          <a:xfrm>
            <a:off x="1991827" y="202447"/>
            <a:ext cx="778846" cy="778846"/>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4945073" y="202447"/>
            <a:ext cx="778846" cy="778846"/>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7470338" y="202447"/>
            <a:ext cx="778846" cy="778846"/>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9705526" y="202447"/>
            <a:ext cx="778846" cy="778846"/>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a:off x="2843931" y="330260"/>
            <a:ext cx="1482842" cy="523220"/>
          </a:xfrm>
          <a:prstGeom prst="rect">
            <a:avLst/>
          </a:prstGeom>
          <a:noFill/>
        </p:spPr>
        <p:txBody>
          <a:bodyPr wrap="none" rtlCol="0">
            <a:spAutoFit/>
          </a:bodyPr>
          <a:lstStyle/>
          <a:p>
            <a:r>
              <a:rPr lang="fr-FR" sz="1400" b="1" dirty="0">
                <a:solidFill>
                  <a:srgbClr val="C00000"/>
                </a:solidFill>
              </a:rPr>
              <a:t>Dominant</a:t>
            </a:r>
          </a:p>
          <a:p>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9" name="ZoneTexte 28"/>
          <p:cNvSpPr txBox="1"/>
          <p:nvPr/>
        </p:nvSpPr>
        <p:spPr>
          <a:xfrm>
            <a:off x="5822456" y="330260"/>
            <a:ext cx="826894" cy="523220"/>
          </a:xfrm>
          <a:prstGeom prst="rect">
            <a:avLst/>
          </a:prstGeom>
          <a:noFill/>
        </p:spPr>
        <p:txBody>
          <a:bodyPr wrap="none" rtlCol="0">
            <a:spAutoFit/>
          </a:bodyPr>
          <a:lstStyle/>
          <a:p>
            <a:r>
              <a:rPr lang="fr-FR" sz="1400" b="1" dirty="0" smtClean="0">
                <a:solidFill>
                  <a:schemeClr val="accent4">
                    <a:lumMod val="75000"/>
                  </a:schemeClr>
                </a:solidFill>
              </a:rPr>
              <a:t>Influent</a:t>
            </a:r>
          </a:p>
          <a:p>
            <a:r>
              <a:rPr lang="fr-FR" sz="1400" i="1" dirty="0" smtClean="0">
                <a:solidFill>
                  <a:schemeClr val="accent4">
                    <a:lumMod val="75000"/>
                  </a:schemeClr>
                </a:solidFill>
              </a:rPr>
              <a:t>fort - fier</a:t>
            </a:r>
            <a:endParaRPr lang="fr-FR" sz="1400" i="1" dirty="0">
              <a:solidFill>
                <a:schemeClr val="accent4">
                  <a:lumMod val="75000"/>
                </a:schemeClr>
              </a:solidFill>
            </a:endParaRPr>
          </a:p>
        </p:txBody>
      </p:sp>
      <p:sp>
        <p:nvSpPr>
          <p:cNvPr id="30" name="ZoneTexte 29"/>
          <p:cNvSpPr txBox="1"/>
          <p:nvPr/>
        </p:nvSpPr>
        <p:spPr>
          <a:xfrm>
            <a:off x="10516434" y="330259"/>
            <a:ext cx="1659750" cy="523220"/>
          </a:xfrm>
          <a:prstGeom prst="rect">
            <a:avLst/>
          </a:prstGeom>
          <a:noFill/>
        </p:spPr>
        <p:txBody>
          <a:bodyPr wrap="none" rtlCol="0">
            <a:spAutoFit/>
          </a:bodyPr>
          <a:lstStyle/>
          <a:p>
            <a:r>
              <a:rPr lang="fr-FR" sz="1400" b="1" dirty="0" smtClean="0">
                <a:solidFill>
                  <a:srgbClr val="0070C0"/>
                </a:solidFill>
              </a:rPr>
              <a:t>Consciencieux</a:t>
            </a:r>
          </a:p>
          <a:p>
            <a:r>
              <a:rPr lang="fr-FR" sz="1400" i="1" dirty="0" smtClean="0">
                <a:solidFill>
                  <a:srgbClr val="0070C0"/>
                </a:solidFill>
              </a:rPr>
              <a:t>attentif - méticuleux</a:t>
            </a:r>
            <a:endParaRPr lang="fr-FR" sz="1400" i="1" dirty="0">
              <a:solidFill>
                <a:srgbClr val="0070C0"/>
              </a:solidFill>
            </a:endParaRPr>
          </a:p>
        </p:txBody>
      </p:sp>
      <p:sp>
        <p:nvSpPr>
          <p:cNvPr id="31" name="ZoneTexte 30"/>
          <p:cNvSpPr txBox="1"/>
          <p:nvPr/>
        </p:nvSpPr>
        <p:spPr>
          <a:xfrm>
            <a:off x="8320748" y="287494"/>
            <a:ext cx="1133644" cy="523220"/>
          </a:xfrm>
          <a:prstGeom prst="rect">
            <a:avLst/>
          </a:prstGeom>
          <a:noFill/>
        </p:spPr>
        <p:txBody>
          <a:bodyPr wrap="none" rtlCol="0">
            <a:spAutoFit/>
          </a:bodyPr>
          <a:lstStyle/>
          <a:p>
            <a:r>
              <a:rPr lang="fr-FR" sz="1400" b="1" dirty="0" smtClean="0">
                <a:solidFill>
                  <a:schemeClr val="accent6">
                    <a:lumMod val="75000"/>
                  </a:schemeClr>
                </a:solidFill>
              </a:rPr>
              <a:t>Stable</a:t>
            </a:r>
          </a:p>
          <a:p>
            <a:r>
              <a:rPr lang="fr-FR" sz="1400" i="1" dirty="0" smtClean="0">
                <a:solidFill>
                  <a:schemeClr val="accent6">
                    <a:lumMod val="75000"/>
                  </a:schemeClr>
                </a:solidFill>
              </a:rPr>
              <a:t>social - fidèle</a:t>
            </a:r>
            <a:endParaRPr lang="fr-FR" sz="1400" i="1" dirty="0">
              <a:solidFill>
                <a:schemeClr val="accent6">
                  <a:lumMod val="75000"/>
                </a:schemeClr>
              </a:solidFill>
            </a:endParaRPr>
          </a:p>
        </p:txBody>
      </p:sp>
      <p:sp>
        <p:nvSpPr>
          <p:cNvPr id="8" name="Rectangle 7"/>
          <p:cNvSpPr/>
          <p:nvPr/>
        </p:nvSpPr>
        <p:spPr>
          <a:xfrm>
            <a:off x="121024" y="364438"/>
            <a:ext cx="783099" cy="369332"/>
          </a:xfrm>
          <a:prstGeom prst="rect">
            <a:avLst/>
          </a:prstGeom>
        </p:spPr>
        <p:txBody>
          <a:bodyPr wrap="none">
            <a:spAutoFit/>
          </a:bodyPr>
          <a:lstStyle/>
          <a:p>
            <a:r>
              <a:rPr lang="fr-FR" b="1" i="0" dirty="0" smtClean="0">
                <a:solidFill>
                  <a:schemeClr val="bg1">
                    <a:lumMod val="85000"/>
                  </a:schemeClr>
                </a:solidFill>
                <a:effectLst/>
                <a:latin typeface="Open Sans"/>
              </a:rPr>
              <a:t>Vocal</a:t>
            </a:r>
            <a:endParaRPr lang="fr-FR" b="1" dirty="0">
              <a:solidFill>
                <a:schemeClr val="bg1">
                  <a:lumMod val="85000"/>
                </a:schemeClr>
              </a:solidFill>
            </a:endParaRPr>
          </a:p>
        </p:txBody>
      </p:sp>
    </p:spTree>
    <p:extLst>
      <p:ext uri="{BB962C8B-B14F-4D97-AF65-F5344CB8AC3E}">
        <p14:creationId xmlns:p14="http://schemas.microsoft.com/office/powerpoint/2010/main" val="71221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991827" y="202447"/>
            <a:ext cx="778846" cy="778846"/>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4945073" y="202447"/>
            <a:ext cx="778846" cy="778846"/>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7470338" y="202447"/>
            <a:ext cx="778846" cy="778846"/>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9705526" y="202447"/>
            <a:ext cx="778846" cy="778846"/>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a:off x="2843931" y="330260"/>
            <a:ext cx="1482842" cy="523220"/>
          </a:xfrm>
          <a:prstGeom prst="rect">
            <a:avLst/>
          </a:prstGeom>
          <a:noFill/>
        </p:spPr>
        <p:txBody>
          <a:bodyPr wrap="none" rtlCol="0">
            <a:spAutoFit/>
          </a:bodyPr>
          <a:lstStyle/>
          <a:p>
            <a:r>
              <a:rPr lang="fr-FR" sz="1400" b="1" dirty="0">
                <a:solidFill>
                  <a:srgbClr val="C00000"/>
                </a:solidFill>
              </a:rPr>
              <a:t>Dominant</a:t>
            </a:r>
          </a:p>
          <a:p>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9" name="ZoneTexte 28"/>
          <p:cNvSpPr txBox="1"/>
          <p:nvPr/>
        </p:nvSpPr>
        <p:spPr>
          <a:xfrm>
            <a:off x="5822456" y="330260"/>
            <a:ext cx="826894" cy="523220"/>
          </a:xfrm>
          <a:prstGeom prst="rect">
            <a:avLst/>
          </a:prstGeom>
          <a:noFill/>
        </p:spPr>
        <p:txBody>
          <a:bodyPr wrap="none" rtlCol="0">
            <a:spAutoFit/>
          </a:bodyPr>
          <a:lstStyle/>
          <a:p>
            <a:r>
              <a:rPr lang="fr-FR" sz="1400" b="1" dirty="0" smtClean="0">
                <a:solidFill>
                  <a:schemeClr val="accent4">
                    <a:lumMod val="75000"/>
                  </a:schemeClr>
                </a:solidFill>
              </a:rPr>
              <a:t>Influent</a:t>
            </a:r>
          </a:p>
          <a:p>
            <a:r>
              <a:rPr lang="fr-FR" sz="1400" i="1" dirty="0" smtClean="0">
                <a:solidFill>
                  <a:schemeClr val="accent4">
                    <a:lumMod val="75000"/>
                  </a:schemeClr>
                </a:solidFill>
              </a:rPr>
              <a:t>fort - fier</a:t>
            </a:r>
            <a:endParaRPr lang="fr-FR" sz="1400" i="1" dirty="0">
              <a:solidFill>
                <a:schemeClr val="accent4">
                  <a:lumMod val="75000"/>
                </a:schemeClr>
              </a:solidFill>
            </a:endParaRPr>
          </a:p>
        </p:txBody>
      </p:sp>
      <p:sp>
        <p:nvSpPr>
          <p:cNvPr id="30" name="ZoneTexte 29"/>
          <p:cNvSpPr txBox="1"/>
          <p:nvPr/>
        </p:nvSpPr>
        <p:spPr>
          <a:xfrm>
            <a:off x="10516434" y="330259"/>
            <a:ext cx="1659750" cy="523220"/>
          </a:xfrm>
          <a:prstGeom prst="rect">
            <a:avLst/>
          </a:prstGeom>
          <a:noFill/>
        </p:spPr>
        <p:txBody>
          <a:bodyPr wrap="none" rtlCol="0">
            <a:spAutoFit/>
          </a:bodyPr>
          <a:lstStyle/>
          <a:p>
            <a:r>
              <a:rPr lang="fr-FR" sz="1400" b="1" dirty="0" smtClean="0">
                <a:solidFill>
                  <a:srgbClr val="0070C0"/>
                </a:solidFill>
              </a:rPr>
              <a:t>Consciencieux</a:t>
            </a:r>
          </a:p>
          <a:p>
            <a:r>
              <a:rPr lang="fr-FR" sz="1400" i="1" dirty="0" smtClean="0">
                <a:solidFill>
                  <a:srgbClr val="0070C0"/>
                </a:solidFill>
              </a:rPr>
              <a:t>attentif - méticuleux</a:t>
            </a:r>
            <a:endParaRPr lang="fr-FR" sz="1400" i="1" dirty="0">
              <a:solidFill>
                <a:srgbClr val="0070C0"/>
              </a:solidFill>
            </a:endParaRPr>
          </a:p>
        </p:txBody>
      </p:sp>
      <p:sp>
        <p:nvSpPr>
          <p:cNvPr id="31" name="ZoneTexte 30"/>
          <p:cNvSpPr txBox="1"/>
          <p:nvPr/>
        </p:nvSpPr>
        <p:spPr>
          <a:xfrm>
            <a:off x="8320748" y="287494"/>
            <a:ext cx="1133644" cy="523220"/>
          </a:xfrm>
          <a:prstGeom prst="rect">
            <a:avLst/>
          </a:prstGeom>
          <a:noFill/>
        </p:spPr>
        <p:txBody>
          <a:bodyPr wrap="none" rtlCol="0">
            <a:spAutoFit/>
          </a:bodyPr>
          <a:lstStyle/>
          <a:p>
            <a:r>
              <a:rPr lang="fr-FR" sz="1400" b="1" dirty="0" smtClean="0">
                <a:solidFill>
                  <a:schemeClr val="accent6">
                    <a:lumMod val="75000"/>
                  </a:schemeClr>
                </a:solidFill>
              </a:rPr>
              <a:t>Stable</a:t>
            </a:r>
          </a:p>
          <a:p>
            <a:r>
              <a:rPr lang="fr-FR" sz="1400" i="1" dirty="0" smtClean="0">
                <a:solidFill>
                  <a:schemeClr val="accent6">
                    <a:lumMod val="75000"/>
                  </a:schemeClr>
                </a:solidFill>
              </a:rPr>
              <a:t>social - fidèle</a:t>
            </a:r>
            <a:endParaRPr lang="fr-FR" sz="1400" i="1" dirty="0">
              <a:solidFill>
                <a:schemeClr val="accent6">
                  <a:lumMod val="75000"/>
                </a:schemeClr>
              </a:solidFill>
            </a:endParaRPr>
          </a:p>
        </p:txBody>
      </p:sp>
      <p:sp>
        <p:nvSpPr>
          <p:cNvPr id="8" name="Rectangle 7"/>
          <p:cNvSpPr/>
          <p:nvPr/>
        </p:nvSpPr>
        <p:spPr>
          <a:xfrm>
            <a:off x="121024" y="364438"/>
            <a:ext cx="860172" cy="369332"/>
          </a:xfrm>
          <a:prstGeom prst="rect">
            <a:avLst/>
          </a:prstGeom>
        </p:spPr>
        <p:txBody>
          <a:bodyPr wrap="none">
            <a:spAutoFit/>
          </a:bodyPr>
          <a:lstStyle/>
          <a:p>
            <a:r>
              <a:rPr lang="fr-FR" b="1" i="0" dirty="0" smtClean="0">
                <a:solidFill>
                  <a:schemeClr val="bg1">
                    <a:lumMod val="85000"/>
                  </a:schemeClr>
                </a:solidFill>
                <a:effectLst/>
                <a:latin typeface="Open Sans"/>
              </a:rPr>
              <a:t>Visuel</a:t>
            </a:r>
            <a:endParaRPr lang="fr-FR" b="1" dirty="0">
              <a:solidFill>
                <a:schemeClr val="bg1">
                  <a:lumMod val="85000"/>
                </a:scheme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390635782"/>
              </p:ext>
            </p:extLst>
          </p:nvPr>
        </p:nvGraphicFramePr>
        <p:xfrm>
          <a:off x="121025" y="1584614"/>
          <a:ext cx="11940985" cy="4351337"/>
        </p:xfrm>
        <a:graphic>
          <a:graphicData uri="http://schemas.openxmlformats.org/drawingml/2006/table">
            <a:tbl>
              <a:tblPr/>
              <a:tblGrid>
                <a:gridCol w="1411940">
                  <a:extLst>
                    <a:ext uri="{9D8B030D-6E8A-4147-A177-3AD203B41FA5}">
                      <a16:colId xmlns:a16="http://schemas.microsoft.com/office/drawing/2014/main" val="3543172593"/>
                    </a:ext>
                  </a:extLst>
                </a:gridCol>
                <a:gridCol w="2958353">
                  <a:extLst>
                    <a:ext uri="{9D8B030D-6E8A-4147-A177-3AD203B41FA5}">
                      <a16:colId xmlns:a16="http://schemas.microsoft.com/office/drawing/2014/main" val="352769667"/>
                    </a:ext>
                  </a:extLst>
                </a:gridCol>
                <a:gridCol w="2794298">
                  <a:extLst>
                    <a:ext uri="{9D8B030D-6E8A-4147-A177-3AD203B41FA5}">
                      <a16:colId xmlns:a16="http://schemas.microsoft.com/office/drawing/2014/main" val="3022702202"/>
                    </a:ext>
                  </a:extLst>
                </a:gridCol>
                <a:gridCol w="2388197">
                  <a:extLst>
                    <a:ext uri="{9D8B030D-6E8A-4147-A177-3AD203B41FA5}">
                      <a16:colId xmlns:a16="http://schemas.microsoft.com/office/drawing/2014/main" val="1783390736"/>
                    </a:ext>
                  </a:extLst>
                </a:gridCol>
                <a:gridCol w="2388197">
                  <a:extLst>
                    <a:ext uri="{9D8B030D-6E8A-4147-A177-3AD203B41FA5}">
                      <a16:colId xmlns:a16="http://schemas.microsoft.com/office/drawing/2014/main" val="1472017289"/>
                    </a:ext>
                  </a:extLst>
                </a:gridCol>
              </a:tblGrid>
              <a:tr h="372047">
                <a:tc>
                  <a:txBody>
                    <a:bodyPr/>
                    <a:lstStyle/>
                    <a:p>
                      <a:pPr algn="l" fontAlgn="t"/>
                      <a:r>
                        <a:rPr lang="fr-FR" sz="1100" b="1" dirty="0">
                          <a:effectLst/>
                        </a:rPr>
                        <a:t>Poignée de main</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Rapide,ferme.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Ferme (aime serrer les mains).</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Moyennementforte.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Pas automatique.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814699349"/>
                  </a:ext>
                </a:extLst>
              </a:tr>
              <a:tr h="663215">
                <a:tc>
                  <a:txBody>
                    <a:bodyPr/>
                    <a:lstStyle/>
                    <a:p>
                      <a:pPr algn="l" fontAlgn="t"/>
                      <a:r>
                        <a:rPr lang="fr-FR" sz="1100" b="1" dirty="0">
                          <a:effectLst/>
                        </a:rPr>
                        <a:t>Regard</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Regarde dans les yeux.</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Regarde dans les yeux.</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N'aime pas qu'on le fixe dans les yeux, rompt le contact.</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évite les yeux, regarde la table, ne dit pas bonjour naturellement.</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4452429"/>
                  </a:ext>
                </a:extLst>
              </a:tr>
              <a:tr h="517631">
                <a:tc>
                  <a:txBody>
                    <a:bodyPr/>
                    <a:lstStyle/>
                    <a:p>
                      <a:pPr algn="l" fontAlgn="t"/>
                      <a:r>
                        <a:rPr lang="fr-FR" sz="1100" b="1" dirty="0">
                          <a:effectLst/>
                        </a:rPr>
                        <a:t>Faciale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Baille quand ca fait trop longtemps qu'il n'a pas pris la parole.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Beaucoup d'expressions.</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Visage placide.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Attitude neutre, inexpressive. Cache ses sentiments.</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281124908"/>
                  </a:ext>
                </a:extLst>
              </a:tr>
              <a:tr h="663215">
                <a:tc>
                  <a:txBody>
                    <a:bodyPr/>
                    <a:lstStyle/>
                    <a:p>
                      <a:pPr algn="l" fontAlgn="t"/>
                      <a:r>
                        <a:rPr lang="fr-FR" sz="1100" b="1" dirty="0">
                          <a:effectLst/>
                        </a:rPr>
                        <a:t>Gestes</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Grands gestes en dehors de la zone normale.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Parle avec les mains, en dehors de la zone normale.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Pas de grands gestes, bouge peu, marche lentement, zone normale.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Petits gestes, dans la zone normale.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84591584"/>
                  </a:ext>
                </a:extLst>
              </a:tr>
              <a:tr h="954383">
                <a:tc>
                  <a:txBody>
                    <a:bodyPr/>
                    <a:lstStyle/>
                    <a:p>
                      <a:pPr algn="l" fontAlgn="t"/>
                      <a:r>
                        <a:rPr lang="fr-FR" sz="1100" b="1" dirty="0">
                          <a:effectLst/>
                        </a:rPr>
                        <a:t>Look</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fr-FR" sz="1100">
                        <a:effectLst/>
                      </a:endParaRP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à la mode (vêtements, techno), sait adopter sa tenue vestimentaire en fonction de son environnement.</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Habits sobres/sombres, se fond dans la masse.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Classique, sobre.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33155302"/>
                  </a:ext>
                </a:extLst>
              </a:tr>
              <a:tr h="517631">
                <a:tc>
                  <a:txBody>
                    <a:bodyPr/>
                    <a:lstStyle/>
                    <a:p>
                      <a:pPr algn="l" fontAlgn="t"/>
                      <a:r>
                        <a:rPr lang="fr-FR" sz="1100" b="1" dirty="0">
                          <a:effectLst/>
                        </a:rPr>
                        <a:t>Assis</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S'étend sur le dossier de sa chaise pour s'étirer.</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Préfère être debout.</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Ne tient pas en place</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Concentré</a:t>
                      </a:r>
                    </a:p>
                  </a:txBody>
                  <a:tcPr marL="40440" marR="40440" marT="40440" marB="4044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38442279"/>
                  </a:ext>
                </a:extLst>
              </a:tr>
              <a:tr h="663215">
                <a:tc>
                  <a:txBody>
                    <a:bodyPr/>
                    <a:lstStyle/>
                    <a:p>
                      <a:pPr algn="l" fontAlgn="t"/>
                      <a:r>
                        <a:rPr lang="fr-FR" sz="1100" b="1" dirty="0">
                          <a:effectLst/>
                        </a:rPr>
                        <a:t>Divers</a:t>
                      </a:r>
                    </a:p>
                  </a:txBody>
                  <a:tcPr marL="40440" marR="40440" marT="40440" marB="4044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fr-FR" sz="1100">
                          <a:effectLst/>
                        </a:rPr>
                        <a:t>Occupe l'espace, en prend possession, entre dans l'espace privé.</a:t>
                      </a:r>
                    </a:p>
                  </a:txBody>
                  <a:tcPr marL="40440" marR="40440" marT="40440" marB="4044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endParaRPr lang="fr-FR" sz="1100">
                        <a:effectLst/>
                      </a:endParaRPr>
                    </a:p>
                  </a:txBody>
                  <a:tcPr marL="40440" marR="40440" marT="40440" marB="4044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endParaRPr lang="fr-FR" sz="1100">
                        <a:effectLst/>
                      </a:endParaRPr>
                    </a:p>
                  </a:txBody>
                  <a:tcPr marL="40440" marR="40440" marT="40440" marB="40440">
                    <a:lnL>
                      <a:noFill/>
                    </a:lnL>
                    <a:lnR>
                      <a:noFill/>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fr-FR" sz="1100" dirty="0">
                          <a:effectLst/>
                        </a:rPr>
                        <a:t>Peut se mettre en colère, à pleurer sans préavis.</a:t>
                      </a:r>
                    </a:p>
                  </a:txBody>
                  <a:tcPr marL="40440" marR="40440" marT="40440" marB="40440">
                    <a:lnL>
                      <a:noFill/>
                    </a:lnL>
                    <a:lnR>
                      <a:noFill/>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188656547"/>
                  </a:ext>
                </a:extLst>
              </a:tr>
            </a:tbl>
          </a:graphicData>
        </a:graphic>
      </p:graphicFrame>
    </p:spTree>
    <p:extLst>
      <p:ext uri="{BB962C8B-B14F-4D97-AF65-F5344CB8AC3E}">
        <p14:creationId xmlns:p14="http://schemas.microsoft.com/office/powerpoint/2010/main" val="3093024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991827" y="202447"/>
            <a:ext cx="778846" cy="778846"/>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4945073" y="202447"/>
            <a:ext cx="778846" cy="778846"/>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7470338" y="202447"/>
            <a:ext cx="778846" cy="778846"/>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9705526" y="202447"/>
            <a:ext cx="778846" cy="778846"/>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a:off x="2843931" y="330260"/>
            <a:ext cx="1482842" cy="523220"/>
          </a:xfrm>
          <a:prstGeom prst="rect">
            <a:avLst/>
          </a:prstGeom>
          <a:noFill/>
        </p:spPr>
        <p:txBody>
          <a:bodyPr wrap="none" rtlCol="0">
            <a:spAutoFit/>
          </a:bodyPr>
          <a:lstStyle/>
          <a:p>
            <a:r>
              <a:rPr lang="fr-FR" sz="1400" b="1" dirty="0">
                <a:solidFill>
                  <a:srgbClr val="C00000"/>
                </a:solidFill>
              </a:rPr>
              <a:t>Dominant</a:t>
            </a:r>
          </a:p>
          <a:p>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9" name="ZoneTexte 28"/>
          <p:cNvSpPr txBox="1"/>
          <p:nvPr/>
        </p:nvSpPr>
        <p:spPr>
          <a:xfrm>
            <a:off x="5822456" y="330260"/>
            <a:ext cx="826894" cy="523220"/>
          </a:xfrm>
          <a:prstGeom prst="rect">
            <a:avLst/>
          </a:prstGeom>
          <a:noFill/>
        </p:spPr>
        <p:txBody>
          <a:bodyPr wrap="none" rtlCol="0">
            <a:spAutoFit/>
          </a:bodyPr>
          <a:lstStyle/>
          <a:p>
            <a:r>
              <a:rPr lang="fr-FR" sz="1400" b="1" dirty="0" smtClean="0">
                <a:solidFill>
                  <a:schemeClr val="accent4">
                    <a:lumMod val="75000"/>
                  </a:schemeClr>
                </a:solidFill>
              </a:rPr>
              <a:t>Influent</a:t>
            </a:r>
          </a:p>
          <a:p>
            <a:r>
              <a:rPr lang="fr-FR" sz="1400" i="1" dirty="0" smtClean="0">
                <a:solidFill>
                  <a:schemeClr val="accent4">
                    <a:lumMod val="75000"/>
                  </a:schemeClr>
                </a:solidFill>
              </a:rPr>
              <a:t>fort - fier</a:t>
            </a:r>
            <a:endParaRPr lang="fr-FR" sz="1400" i="1" dirty="0">
              <a:solidFill>
                <a:schemeClr val="accent4">
                  <a:lumMod val="75000"/>
                </a:schemeClr>
              </a:solidFill>
            </a:endParaRPr>
          </a:p>
        </p:txBody>
      </p:sp>
      <p:sp>
        <p:nvSpPr>
          <p:cNvPr id="30" name="ZoneTexte 29"/>
          <p:cNvSpPr txBox="1"/>
          <p:nvPr/>
        </p:nvSpPr>
        <p:spPr>
          <a:xfrm>
            <a:off x="10516434" y="330259"/>
            <a:ext cx="1659750" cy="523220"/>
          </a:xfrm>
          <a:prstGeom prst="rect">
            <a:avLst/>
          </a:prstGeom>
          <a:noFill/>
        </p:spPr>
        <p:txBody>
          <a:bodyPr wrap="none" rtlCol="0">
            <a:spAutoFit/>
          </a:bodyPr>
          <a:lstStyle/>
          <a:p>
            <a:r>
              <a:rPr lang="fr-FR" sz="1400" b="1" dirty="0" smtClean="0">
                <a:solidFill>
                  <a:srgbClr val="0070C0"/>
                </a:solidFill>
              </a:rPr>
              <a:t>Consciencieux</a:t>
            </a:r>
          </a:p>
          <a:p>
            <a:r>
              <a:rPr lang="fr-FR" sz="1400" i="1" dirty="0" smtClean="0">
                <a:solidFill>
                  <a:srgbClr val="0070C0"/>
                </a:solidFill>
              </a:rPr>
              <a:t>attentif - méticuleux</a:t>
            </a:r>
            <a:endParaRPr lang="fr-FR" sz="1400" i="1" dirty="0">
              <a:solidFill>
                <a:srgbClr val="0070C0"/>
              </a:solidFill>
            </a:endParaRPr>
          </a:p>
        </p:txBody>
      </p:sp>
      <p:sp>
        <p:nvSpPr>
          <p:cNvPr id="31" name="ZoneTexte 30"/>
          <p:cNvSpPr txBox="1"/>
          <p:nvPr/>
        </p:nvSpPr>
        <p:spPr>
          <a:xfrm>
            <a:off x="8320748" y="287494"/>
            <a:ext cx="1133644" cy="523220"/>
          </a:xfrm>
          <a:prstGeom prst="rect">
            <a:avLst/>
          </a:prstGeom>
          <a:noFill/>
        </p:spPr>
        <p:txBody>
          <a:bodyPr wrap="none" rtlCol="0">
            <a:spAutoFit/>
          </a:bodyPr>
          <a:lstStyle/>
          <a:p>
            <a:r>
              <a:rPr lang="fr-FR" sz="1400" b="1" dirty="0" smtClean="0">
                <a:solidFill>
                  <a:schemeClr val="accent6">
                    <a:lumMod val="75000"/>
                  </a:schemeClr>
                </a:solidFill>
              </a:rPr>
              <a:t>Stable</a:t>
            </a:r>
          </a:p>
          <a:p>
            <a:r>
              <a:rPr lang="fr-FR" sz="1400" i="1" dirty="0" smtClean="0">
                <a:solidFill>
                  <a:schemeClr val="accent6">
                    <a:lumMod val="75000"/>
                  </a:schemeClr>
                </a:solidFill>
              </a:rPr>
              <a:t>social - fidèle</a:t>
            </a:r>
            <a:endParaRPr lang="fr-FR" sz="1400" i="1" dirty="0">
              <a:solidFill>
                <a:schemeClr val="accent6">
                  <a:lumMod val="75000"/>
                </a:schemeClr>
              </a:solidFill>
            </a:endParaRPr>
          </a:p>
        </p:txBody>
      </p:sp>
      <p:sp>
        <p:nvSpPr>
          <p:cNvPr id="8" name="Rectangle 7"/>
          <p:cNvSpPr/>
          <p:nvPr/>
        </p:nvSpPr>
        <p:spPr>
          <a:xfrm>
            <a:off x="121024" y="364438"/>
            <a:ext cx="800219" cy="369332"/>
          </a:xfrm>
          <a:prstGeom prst="rect">
            <a:avLst/>
          </a:prstGeom>
        </p:spPr>
        <p:txBody>
          <a:bodyPr wrap="none">
            <a:spAutoFit/>
          </a:bodyPr>
          <a:lstStyle/>
          <a:p>
            <a:r>
              <a:rPr lang="fr-FR" b="1" i="0" dirty="0" smtClean="0">
                <a:solidFill>
                  <a:schemeClr val="bg1">
                    <a:lumMod val="85000"/>
                  </a:schemeClr>
                </a:solidFill>
                <a:effectLst/>
                <a:latin typeface="Open Sans"/>
              </a:rPr>
              <a:t>Email</a:t>
            </a:r>
            <a:endParaRPr lang="fr-FR" b="1" dirty="0">
              <a:solidFill>
                <a:schemeClr val="bg1">
                  <a:lumMod val="85000"/>
                </a:scheme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498854731"/>
              </p:ext>
            </p:extLst>
          </p:nvPr>
        </p:nvGraphicFramePr>
        <p:xfrm>
          <a:off x="121023" y="1314639"/>
          <a:ext cx="11900650" cy="4396596"/>
        </p:xfrm>
        <a:graphic>
          <a:graphicData uri="http://schemas.openxmlformats.org/drawingml/2006/table">
            <a:tbl>
              <a:tblPr/>
              <a:tblGrid>
                <a:gridCol w="1801906">
                  <a:extLst>
                    <a:ext uri="{9D8B030D-6E8A-4147-A177-3AD203B41FA5}">
                      <a16:colId xmlns:a16="http://schemas.microsoft.com/office/drawing/2014/main" val="1880597092"/>
                    </a:ext>
                  </a:extLst>
                </a:gridCol>
                <a:gridCol w="2380130">
                  <a:extLst>
                    <a:ext uri="{9D8B030D-6E8A-4147-A177-3AD203B41FA5}">
                      <a16:colId xmlns:a16="http://schemas.microsoft.com/office/drawing/2014/main" val="2299483282"/>
                    </a:ext>
                  </a:extLst>
                </a:gridCol>
                <a:gridCol w="2716306">
                  <a:extLst>
                    <a:ext uri="{9D8B030D-6E8A-4147-A177-3AD203B41FA5}">
                      <a16:colId xmlns:a16="http://schemas.microsoft.com/office/drawing/2014/main" val="2057567765"/>
                    </a:ext>
                  </a:extLst>
                </a:gridCol>
                <a:gridCol w="2622178">
                  <a:extLst>
                    <a:ext uri="{9D8B030D-6E8A-4147-A177-3AD203B41FA5}">
                      <a16:colId xmlns:a16="http://schemas.microsoft.com/office/drawing/2014/main" val="2917751533"/>
                    </a:ext>
                  </a:extLst>
                </a:gridCol>
                <a:gridCol w="2380130">
                  <a:extLst>
                    <a:ext uri="{9D8B030D-6E8A-4147-A177-3AD203B41FA5}">
                      <a16:colId xmlns:a16="http://schemas.microsoft.com/office/drawing/2014/main" val="1710993326"/>
                    </a:ext>
                  </a:extLst>
                </a:gridCol>
              </a:tblGrid>
              <a:tr h="435134">
                <a:tc>
                  <a:txBody>
                    <a:bodyPr/>
                    <a:lstStyle/>
                    <a:p>
                      <a:pPr algn="l" fontAlgn="t"/>
                      <a:r>
                        <a:rPr lang="fr-FR" sz="1100" b="1" dirty="0">
                          <a:effectLst/>
                        </a:rPr>
                        <a:t>Aime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dirty="0">
                          <a:effectLst/>
                        </a:rPr>
                        <a:t>Quand c’est rapide, efficace, pratique.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Non. Trouve les emails impersonnels et ennuyeux.</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Préfère la communication vocale.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Adore. Très à l'aise avec les outils informatiques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0533134"/>
                  </a:ext>
                </a:extLst>
              </a:tr>
              <a:tr h="312752">
                <a:tc>
                  <a:txBody>
                    <a:bodyPr/>
                    <a:lstStyle/>
                    <a:p>
                      <a:pPr algn="l" fontAlgn="t"/>
                      <a:r>
                        <a:rPr lang="fr-FR" sz="1100" b="1" dirty="0">
                          <a:effectLst/>
                        </a:rPr>
                        <a:t>Salutation nominative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dirty="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Oui (avec surnom).</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Oui (cher).</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95399674"/>
                  </a:ext>
                </a:extLst>
              </a:tr>
              <a:tr h="190371">
                <a:tc>
                  <a:txBody>
                    <a:bodyPr/>
                    <a:lstStyle/>
                    <a:p>
                      <a:pPr algn="l" fontAlgn="t"/>
                      <a:r>
                        <a:rPr lang="fr-FR" sz="1100" b="1">
                          <a:effectLst/>
                        </a:rPr>
                        <a:t>Formule de politesse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dirty="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Oui</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Oui</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845275098"/>
                  </a:ext>
                </a:extLst>
              </a:tr>
              <a:tr h="312752">
                <a:tc>
                  <a:txBody>
                    <a:bodyPr/>
                    <a:lstStyle/>
                    <a:p>
                      <a:pPr algn="l" fontAlgn="t"/>
                      <a:r>
                        <a:rPr lang="fr-FR" sz="1100" b="1">
                          <a:effectLst/>
                        </a:rPr>
                        <a:t>Signature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dirty="0">
                          <a:effectLst/>
                        </a:rPr>
                        <a:t>En couleur et très complète.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Oui, avec info de contact.</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Complète mais sobre.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6287161"/>
                  </a:ext>
                </a:extLst>
              </a:tr>
              <a:tr h="557515">
                <a:tc>
                  <a:txBody>
                    <a:bodyPr/>
                    <a:lstStyle/>
                    <a:p>
                      <a:pPr algn="l" fontAlgn="t"/>
                      <a:r>
                        <a:rPr lang="fr-FR" sz="1100" b="1" dirty="0">
                          <a:effectLst/>
                        </a:rPr>
                        <a:t>Longueur</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Bref, un ou deux paragraphes de trois phrases.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dirty="0">
                          <a:effectLst/>
                        </a:rPr>
                        <a:t>Longs (ceux qu’il écrit)</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Moyennement longs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Long, complet, détaillé, exhaustif (barre de défilement).</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97027255"/>
                  </a:ext>
                </a:extLst>
              </a:tr>
              <a:tr h="557515">
                <a:tc>
                  <a:txBody>
                    <a:bodyPr/>
                    <a:lstStyle/>
                    <a:p>
                      <a:pPr algn="l" fontAlgn="t"/>
                      <a:r>
                        <a:rPr lang="fr-FR" sz="1100" b="1" dirty="0">
                          <a:effectLst/>
                        </a:rPr>
                        <a:t>Décoration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dirty="0">
                          <a:effectLst/>
                        </a:rPr>
                        <a:t>Smileys, ponctuations diverses, image de fond, musique.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4792426"/>
                  </a:ext>
                </a:extLst>
              </a:tr>
              <a:tr h="679897">
                <a:tc>
                  <a:txBody>
                    <a:bodyPr/>
                    <a:lstStyle/>
                    <a:p>
                      <a:pPr algn="l" fontAlgn="t"/>
                      <a:r>
                        <a:rPr lang="fr-FR" sz="1100" b="1" dirty="0">
                          <a:effectLst/>
                        </a:rPr>
                        <a:t>Contenu</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Donne la conclusion en premier.</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Mélange perso et travail, points importants et anecdotes.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dirty="0">
                          <a:effectLst/>
                        </a:rPr>
                        <a:t>Ne demande pas directement ce qu'il veut. N'entre pas directement dans le vif du sujet.</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Donne toutes les explications avant la conclusion.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406299523"/>
                  </a:ext>
                </a:extLst>
              </a:tr>
              <a:tr h="312752">
                <a:tc>
                  <a:txBody>
                    <a:bodyPr/>
                    <a:lstStyle/>
                    <a:p>
                      <a:pPr algn="l" fontAlgn="t"/>
                      <a:r>
                        <a:rPr lang="fr-FR" sz="1100" b="1" dirty="0">
                          <a:effectLst/>
                        </a:rPr>
                        <a:t>Prend des nouvelles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Oui et indique aussi comment il va.</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dirty="0">
                          <a:effectLst/>
                        </a:rPr>
                        <a:t>Oui</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71905469"/>
                  </a:ext>
                </a:extLst>
              </a:tr>
              <a:tr h="435134">
                <a:tc>
                  <a:txBody>
                    <a:bodyPr/>
                    <a:lstStyle/>
                    <a:p>
                      <a:pPr algn="l" fontAlgn="t"/>
                      <a:r>
                        <a:rPr lang="fr-FR" sz="1100" b="1" dirty="0">
                          <a:effectLst/>
                        </a:rPr>
                        <a:t>Pièces jointes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Non</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fr-FR" sz="1100">
                        <a:effectLst/>
                      </a:endParaRP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dirty="0">
                          <a:effectLst/>
                        </a:rPr>
                        <a:t>Non, mais les pièces jointes ne le gênent pas.</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Oui, beaucoup, et il s'attend à ce qu'on les lise.</a:t>
                      </a:r>
                    </a:p>
                  </a:txBody>
                  <a:tcPr marL="33995" marR="33995" marT="33995" marB="33995">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805423856"/>
                  </a:ext>
                </a:extLst>
              </a:tr>
              <a:tr h="557515">
                <a:tc>
                  <a:txBody>
                    <a:bodyPr/>
                    <a:lstStyle/>
                    <a:p>
                      <a:pPr algn="l" fontAlgn="t"/>
                      <a:r>
                        <a:rPr lang="fr-FR" sz="1100" b="1" dirty="0">
                          <a:effectLst/>
                        </a:rPr>
                        <a:t>Divers</a:t>
                      </a:r>
                    </a:p>
                  </a:txBody>
                  <a:tcPr marL="33995" marR="33995" marT="33995" marB="3399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a:effectLst/>
                        </a:rPr>
                        <a:t>Utilise les mails comme le chat.</a:t>
                      </a:r>
                    </a:p>
                  </a:txBody>
                  <a:tcPr marL="33995" marR="33995" marT="33995" marB="3399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a:effectLst/>
                        </a:rPr>
                        <a:t>nvoie souvent des blagues, PowerPoint. Ne lit pas les emails longs.</a:t>
                      </a:r>
                    </a:p>
                  </a:txBody>
                  <a:tcPr marL="33995" marR="33995" marT="33995" marB="3399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dirty="0">
                          <a:effectLst/>
                        </a:rPr>
                        <a:t>Peut être long à répondre par souci de bien faire.</a:t>
                      </a:r>
                    </a:p>
                  </a:txBody>
                  <a:tcPr marL="33995" marR="33995" marT="33995" marB="33995">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dirty="0">
                          <a:effectLst/>
                        </a:rPr>
                        <a:t>Lent à répondre pour donner une réponse complète et juste.</a:t>
                      </a:r>
                    </a:p>
                  </a:txBody>
                  <a:tcPr marL="33995" marR="33995" marT="33995" marB="33995">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833450"/>
                  </a:ext>
                </a:extLst>
              </a:tr>
            </a:tbl>
          </a:graphicData>
        </a:graphic>
      </p:graphicFrame>
    </p:spTree>
    <p:extLst>
      <p:ext uri="{BB962C8B-B14F-4D97-AF65-F5344CB8AC3E}">
        <p14:creationId xmlns:p14="http://schemas.microsoft.com/office/powerpoint/2010/main" val="3734253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991827" y="202447"/>
            <a:ext cx="778846" cy="778846"/>
            <a:chOff x="7244713" y="1825625"/>
            <a:chExt cx="1742739" cy="1742739"/>
          </a:xfrm>
        </p:grpSpPr>
        <p:sp>
          <p:nvSpPr>
            <p:cNvPr id="17" name="Ellipse 16"/>
            <p:cNvSpPr/>
            <p:nvPr/>
          </p:nvSpPr>
          <p:spPr>
            <a:xfrm>
              <a:off x="7244713" y="1825625"/>
              <a:ext cx="1742739" cy="1742739"/>
            </a:xfrm>
            <a:prstGeom prst="ellipse">
              <a:avLst/>
            </a:prstGeom>
            <a:solidFill>
              <a:srgbClr val="FFCABD"/>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descr="https://profil4.com/img/pictos/fire_500x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48" y="1962298"/>
              <a:ext cx="1563668" cy="1563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4945073" y="202447"/>
            <a:ext cx="778846" cy="778846"/>
            <a:chOff x="9852044" y="1736089"/>
            <a:chExt cx="1742739" cy="1742739"/>
          </a:xfrm>
        </p:grpSpPr>
        <p:sp>
          <p:nvSpPr>
            <p:cNvPr id="20" name="Ellipse 19"/>
            <p:cNvSpPr/>
            <p:nvPr/>
          </p:nvSpPr>
          <p:spPr>
            <a:xfrm>
              <a:off x="9852044" y="1736089"/>
              <a:ext cx="1742739" cy="1742739"/>
            </a:xfrm>
            <a:prstGeom prst="ellipse">
              <a:avLst/>
            </a:prstGeom>
            <a:solidFill>
              <a:schemeClr val="accent4">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4" descr="https://profil4.com/img/pictos/sun_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38" y="1913893"/>
              <a:ext cx="1408498" cy="14084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7470338" y="202447"/>
            <a:ext cx="778846" cy="778846"/>
            <a:chOff x="9850466" y="4102436"/>
            <a:chExt cx="1742739" cy="1742739"/>
          </a:xfrm>
        </p:grpSpPr>
        <p:sp>
          <p:nvSpPr>
            <p:cNvPr id="23" name="Ellipse 22"/>
            <p:cNvSpPr/>
            <p:nvPr/>
          </p:nvSpPr>
          <p:spPr>
            <a:xfrm>
              <a:off x="9850466" y="4102436"/>
              <a:ext cx="1742739" cy="1742739"/>
            </a:xfrm>
            <a:prstGeom prst="ellipse">
              <a:avLst/>
            </a:prstGeom>
            <a:solidFill>
              <a:schemeClr val="accent6">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6" descr="https://profil4.com/img/pictos/leaf_500x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9576" y="4394031"/>
              <a:ext cx="1198205" cy="11982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e 24"/>
          <p:cNvGrpSpPr/>
          <p:nvPr/>
        </p:nvGrpSpPr>
        <p:grpSpPr>
          <a:xfrm>
            <a:off x="9705526" y="202447"/>
            <a:ext cx="778846" cy="778846"/>
            <a:chOff x="7244713" y="4102436"/>
            <a:chExt cx="1742739" cy="1742739"/>
          </a:xfrm>
        </p:grpSpPr>
        <p:sp>
          <p:nvSpPr>
            <p:cNvPr id="26" name="Ellipse 25"/>
            <p:cNvSpPr/>
            <p:nvPr/>
          </p:nvSpPr>
          <p:spPr>
            <a:xfrm>
              <a:off x="7244713" y="4102436"/>
              <a:ext cx="1742739" cy="1742739"/>
            </a:xfrm>
            <a:prstGeom prst="ellipse">
              <a:avLst/>
            </a:prstGeom>
            <a:solidFill>
              <a:schemeClr val="accent1">
                <a:lumMod val="20000"/>
                <a:lumOff val="8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https://profil4.com/img/pictos/tint_500x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4843" y="4262567"/>
              <a:ext cx="1422475" cy="14224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p:cNvSpPr txBox="1"/>
          <p:nvPr/>
        </p:nvSpPr>
        <p:spPr>
          <a:xfrm>
            <a:off x="2843931" y="330260"/>
            <a:ext cx="1482842" cy="523220"/>
          </a:xfrm>
          <a:prstGeom prst="rect">
            <a:avLst/>
          </a:prstGeom>
          <a:noFill/>
        </p:spPr>
        <p:txBody>
          <a:bodyPr wrap="none" rtlCol="0">
            <a:spAutoFit/>
          </a:bodyPr>
          <a:lstStyle/>
          <a:p>
            <a:r>
              <a:rPr lang="fr-FR" sz="1400" b="1" dirty="0">
                <a:solidFill>
                  <a:srgbClr val="C00000"/>
                </a:solidFill>
              </a:rPr>
              <a:t>Dominant</a:t>
            </a:r>
          </a:p>
          <a:p>
            <a:r>
              <a:rPr lang="fr-FR" sz="1400" i="1" dirty="0">
                <a:solidFill>
                  <a:srgbClr val="C00000"/>
                </a:solidFill>
              </a:rPr>
              <a:t>puissant - </a:t>
            </a:r>
            <a:r>
              <a:rPr lang="fr-FR" sz="1400" i="1" dirty="0" smtClean="0">
                <a:solidFill>
                  <a:srgbClr val="C00000"/>
                </a:solidFill>
              </a:rPr>
              <a:t>fonceur</a:t>
            </a:r>
            <a:endParaRPr lang="fr-FR" sz="1400" i="1" dirty="0">
              <a:solidFill>
                <a:srgbClr val="C00000"/>
              </a:solidFill>
            </a:endParaRPr>
          </a:p>
        </p:txBody>
      </p:sp>
      <p:sp>
        <p:nvSpPr>
          <p:cNvPr id="29" name="ZoneTexte 28"/>
          <p:cNvSpPr txBox="1"/>
          <p:nvPr/>
        </p:nvSpPr>
        <p:spPr>
          <a:xfrm>
            <a:off x="5822456" y="330260"/>
            <a:ext cx="826894" cy="523220"/>
          </a:xfrm>
          <a:prstGeom prst="rect">
            <a:avLst/>
          </a:prstGeom>
          <a:noFill/>
        </p:spPr>
        <p:txBody>
          <a:bodyPr wrap="none" rtlCol="0">
            <a:spAutoFit/>
          </a:bodyPr>
          <a:lstStyle/>
          <a:p>
            <a:r>
              <a:rPr lang="fr-FR" sz="1400" b="1" dirty="0" smtClean="0">
                <a:solidFill>
                  <a:schemeClr val="accent4">
                    <a:lumMod val="75000"/>
                  </a:schemeClr>
                </a:solidFill>
              </a:rPr>
              <a:t>Influent</a:t>
            </a:r>
          </a:p>
          <a:p>
            <a:r>
              <a:rPr lang="fr-FR" sz="1400" i="1" dirty="0" smtClean="0">
                <a:solidFill>
                  <a:schemeClr val="accent4">
                    <a:lumMod val="75000"/>
                  </a:schemeClr>
                </a:solidFill>
              </a:rPr>
              <a:t>fort - fier</a:t>
            </a:r>
            <a:endParaRPr lang="fr-FR" sz="1400" i="1" dirty="0">
              <a:solidFill>
                <a:schemeClr val="accent4">
                  <a:lumMod val="75000"/>
                </a:schemeClr>
              </a:solidFill>
            </a:endParaRPr>
          </a:p>
        </p:txBody>
      </p:sp>
      <p:sp>
        <p:nvSpPr>
          <p:cNvPr id="30" name="ZoneTexte 29"/>
          <p:cNvSpPr txBox="1"/>
          <p:nvPr/>
        </p:nvSpPr>
        <p:spPr>
          <a:xfrm>
            <a:off x="10516434" y="330259"/>
            <a:ext cx="1659750" cy="523220"/>
          </a:xfrm>
          <a:prstGeom prst="rect">
            <a:avLst/>
          </a:prstGeom>
          <a:noFill/>
        </p:spPr>
        <p:txBody>
          <a:bodyPr wrap="none" rtlCol="0">
            <a:spAutoFit/>
          </a:bodyPr>
          <a:lstStyle/>
          <a:p>
            <a:r>
              <a:rPr lang="fr-FR" sz="1400" b="1" dirty="0" smtClean="0">
                <a:solidFill>
                  <a:srgbClr val="0070C0"/>
                </a:solidFill>
              </a:rPr>
              <a:t>Consciencieux</a:t>
            </a:r>
          </a:p>
          <a:p>
            <a:r>
              <a:rPr lang="fr-FR" sz="1400" i="1" dirty="0" smtClean="0">
                <a:solidFill>
                  <a:srgbClr val="0070C0"/>
                </a:solidFill>
              </a:rPr>
              <a:t>attentif - méticuleux</a:t>
            </a:r>
            <a:endParaRPr lang="fr-FR" sz="1400" i="1" dirty="0">
              <a:solidFill>
                <a:srgbClr val="0070C0"/>
              </a:solidFill>
            </a:endParaRPr>
          </a:p>
        </p:txBody>
      </p:sp>
      <p:sp>
        <p:nvSpPr>
          <p:cNvPr id="31" name="ZoneTexte 30"/>
          <p:cNvSpPr txBox="1"/>
          <p:nvPr/>
        </p:nvSpPr>
        <p:spPr>
          <a:xfrm>
            <a:off x="8320748" y="287494"/>
            <a:ext cx="1133644" cy="523220"/>
          </a:xfrm>
          <a:prstGeom prst="rect">
            <a:avLst/>
          </a:prstGeom>
          <a:noFill/>
        </p:spPr>
        <p:txBody>
          <a:bodyPr wrap="none" rtlCol="0">
            <a:spAutoFit/>
          </a:bodyPr>
          <a:lstStyle/>
          <a:p>
            <a:r>
              <a:rPr lang="fr-FR" sz="1400" b="1" dirty="0" smtClean="0">
                <a:solidFill>
                  <a:schemeClr val="accent6">
                    <a:lumMod val="75000"/>
                  </a:schemeClr>
                </a:solidFill>
              </a:rPr>
              <a:t>Stable</a:t>
            </a:r>
          </a:p>
          <a:p>
            <a:r>
              <a:rPr lang="fr-FR" sz="1400" i="1" dirty="0" smtClean="0">
                <a:solidFill>
                  <a:schemeClr val="accent6">
                    <a:lumMod val="75000"/>
                  </a:schemeClr>
                </a:solidFill>
              </a:rPr>
              <a:t>social - fidèle</a:t>
            </a:r>
            <a:endParaRPr lang="fr-FR" sz="1400" i="1" dirty="0">
              <a:solidFill>
                <a:schemeClr val="accent6">
                  <a:lumMod val="75000"/>
                </a:schemeClr>
              </a:solidFill>
            </a:endParaRPr>
          </a:p>
        </p:txBody>
      </p:sp>
      <p:sp>
        <p:nvSpPr>
          <p:cNvPr id="8" name="Rectangle 7"/>
          <p:cNvSpPr/>
          <p:nvPr/>
        </p:nvSpPr>
        <p:spPr>
          <a:xfrm>
            <a:off x="121024" y="364438"/>
            <a:ext cx="1749197" cy="369332"/>
          </a:xfrm>
          <a:prstGeom prst="rect">
            <a:avLst/>
          </a:prstGeom>
        </p:spPr>
        <p:txBody>
          <a:bodyPr wrap="none">
            <a:spAutoFit/>
          </a:bodyPr>
          <a:lstStyle/>
          <a:p>
            <a:r>
              <a:rPr lang="fr-FR" b="1" i="0" dirty="0" smtClean="0">
                <a:solidFill>
                  <a:schemeClr val="bg1">
                    <a:lumMod val="85000"/>
                  </a:schemeClr>
                </a:solidFill>
                <a:effectLst/>
                <a:latin typeface="Open Sans"/>
              </a:rPr>
              <a:t>Pour lui parler</a:t>
            </a:r>
            <a:endParaRPr lang="fr-FR" b="1" dirty="0">
              <a:solidFill>
                <a:schemeClr val="bg1">
                  <a:lumMod val="85000"/>
                </a:scheme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117826725"/>
              </p:ext>
            </p:extLst>
          </p:nvPr>
        </p:nvGraphicFramePr>
        <p:xfrm>
          <a:off x="121022" y="1126376"/>
          <a:ext cx="11927544" cy="5731623"/>
        </p:xfrm>
        <a:graphic>
          <a:graphicData uri="http://schemas.openxmlformats.org/drawingml/2006/table">
            <a:tbl>
              <a:tblPr/>
              <a:tblGrid>
                <a:gridCol w="1237131">
                  <a:extLst>
                    <a:ext uri="{9D8B030D-6E8A-4147-A177-3AD203B41FA5}">
                      <a16:colId xmlns:a16="http://schemas.microsoft.com/office/drawing/2014/main" val="2448381244"/>
                    </a:ext>
                  </a:extLst>
                </a:gridCol>
                <a:gridCol w="2541494">
                  <a:extLst>
                    <a:ext uri="{9D8B030D-6E8A-4147-A177-3AD203B41FA5}">
                      <a16:colId xmlns:a16="http://schemas.microsoft.com/office/drawing/2014/main" val="620706940"/>
                    </a:ext>
                  </a:extLst>
                </a:gridCol>
                <a:gridCol w="2850777">
                  <a:extLst>
                    <a:ext uri="{9D8B030D-6E8A-4147-A177-3AD203B41FA5}">
                      <a16:colId xmlns:a16="http://schemas.microsoft.com/office/drawing/2014/main" val="2407069169"/>
                    </a:ext>
                  </a:extLst>
                </a:gridCol>
                <a:gridCol w="2070847">
                  <a:extLst>
                    <a:ext uri="{9D8B030D-6E8A-4147-A177-3AD203B41FA5}">
                      <a16:colId xmlns:a16="http://schemas.microsoft.com/office/drawing/2014/main" val="1658674955"/>
                    </a:ext>
                  </a:extLst>
                </a:gridCol>
                <a:gridCol w="3227295">
                  <a:extLst>
                    <a:ext uri="{9D8B030D-6E8A-4147-A177-3AD203B41FA5}">
                      <a16:colId xmlns:a16="http://schemas.microsoft.com/office/drawing/2014/main" val="2518810776"/>
                    </a:ext>
                  </a:extLst>
                </a:gridCol>
              </a:tblGrid>
              <a:tr h="407826">
                <a:tc>
                  <a:txBody>
                    <a:bodyPr/>
                    <a:lstStyle/>
                    <a:p>
                      <a:pPr algn="l" fontAlgn="t"/>
                      <a:r>
                        <a:rPr lang="fr-FR" sz="1100" b="1" dirty="0">
                          <a:effectLst/>
                        </a:rPr>
                        <a:t>Critiques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On peut être dur avec lui sans qu'il le prenne mal.</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fr-FR" sz="1100">
                        <a:effectLst/>
                      </a:endParaRP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 besoin de temps et de recul pour encaisser.</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Risque de se bloquer.</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039262477"/>
                  </a:ext>
                </a:extLst>
              </a:tr>
              <a:tr h="591533">
                <a:tc>
                  <a:txBody>
                    <a:bodyPr/>
                    <a:lstStyle/>
                    <a:p>
                      <a:pPr algn="l" fontAlgn="t"/>
                      <a:r>
                        <a:rPr lang="fr-FR" sz="1100" b="1" dirty="0">
                          <a:effectLst/>
                        </a:rPr>
                        <a:t>A éviter</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fr-FR" sz="1100">
                        <a:effectLst/>
                      </a:endParaRP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Ne jamais oublier de lui dire bonjour, de prendre des nouvelles, sinon il va s'imaginer que quelque chose ne va pas. Ne pas hâter la discussion.</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N'aime pas la reconnaissance et les récompenses en public. Ne jamais s'en prendre à son équipe.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Les agressions.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03818269"/>
                  </a:ext>
                </a:extLst>
              </a:tr>
              <a:tr h="958948">
                <a:tc>
                  <a:txBody>
                    <a:bodyPr/>
                    <a:lstStyle/>
                    <a:p>
                      <a:pPr algn="l" fontAlgn="t"/>
                      <a:r>
                        <a:rPr lang="fr-FR" sz="1100" b="1" dirty="0">
                          <a:effectLst/>
                        </a:rPr>
                        <a:t>A faire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Aller à l'essentiel. II aime quand on est direct, franc et bref. Soutenir ses buts/objectifs. Poser des limites. Il faut parfois le malmener pour avoir son attention.</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être relax quand on lui parle. Commencer en parlant du weekend. Diriger la communication vers lui.</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Prendre son temps et être doux, sinon il risque de le voir comme une agression. Tout arrêter et l’écouter quand il parle.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être direct. Ne pas enrober. être exact, organisé. Lui faire envisager les conséquences (petites/grosses) d'une mauvaise décision : est-ce si grave ?</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419488428"/>
                  </a:ext>
                </a:extLst>
              </a:tr>
              <a:tr h="775240">
                <a:tc>
                  <a:txBody>
                    <a:bodyPr/>
                    <a:lstStyle/>
                    <a:p>
                      <a:pPr algn="l" fontAlgn="t"/>
                      <a:r>
                        <a:rPr lang="fr-FR" sz="1100" b="1" dirty="0">
                          <a:effectLst/>
                        </a:rPr>
                        <a:t>Veut</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Des réponses tranchées sans les détails. Connaitre les mauvaises nouvelles le plus tôt possible, en proposant un plan B si possible.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Accorde beaucoup d'importance au ton/intonation, il faut être vivant et montrer de l’enthousiasme sinon il n'écoute pas.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fr-FR" sz="1100">
                        <a:effectLst/>
                      </a:endParaRP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fr-FR" sz="1100">
                        <a:effectLst/>
                      </a:endParaRP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29394575"/>
                  </a:ext>
                </a:extLst>
              </a:tr>
              <a:tr h="224118">
                <a:tc>
                  <a:txBody>
                    <a:bodyPr/>
                    <a:lstStyle/>
                    <a:p>
                      <a:pPr algn="l" fontAlgn="t"/>
                      <a:r>
                        <a:rPr lang="fr-FR" sz="1100" b="1" dirty="0">
                          <a:effectLst/>
                        </a:rPr>
                        <a:t>Conflit</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Indifférent</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à désamorcer le plus vite possible.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Ca le rend très mal à l'aise.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à désamorcer calmement et en prenant son temps.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27014684"/>
                  </a:ext>
                </a:extLst>
              </a:tr>
              <a:tr h="407826">
                <a:tc>
                  <a:txBody>
                    <a:bodyPr/>
                    <a:lstStyle/>
                    <a:p>
                      <a:pPr algn="l" fontAlgn="t"/>
                      <a:r>
                        <a:rPr lang="fr-FR" sz="1100" b="1" dirty="0">
                          <a:effectLst/>
                        </a:rPr>
                        <a:t>Compliments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Sensible aux félicitations sur ses accomplissements.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Aime qu'on le félicite, même pour des choses sans importance.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Préfère qu'on félicite son équipe.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Parler de son raisonnement.</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41540583"/>
                  </a:ext>
                </a:extLst>
              </a:tr>
              <a:tr h="591533">
                <a:tc>
                  <a:txBody>
                    <a:bodyPr/>
                    <a:lstStyle/>
                    <a:p>
                      <a:pPr algn="l" fontAlgn="t"/>
                      <a:r>
                        <a:rPr lang="fr-FR" sz="1100" b="1" dirty="0">
                          <a:effectLst/>
                        </a:rPr>
                        <a:t>Feedback</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Parler de résultat, de capacité à atteindre ses objectifs.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Orienter sur sa personnalité, prestige, jugement des autres. Le feedback négatif doit être rapide. Il risque d'être sur la défensive.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 faire exclusivement en privé. Mettre en avant l'impact pour l'équipe.</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En privé. être calme. Ne pas le forcer. Parler d'efficacité.</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763483804"/>
                  </a:ext>
                </a:extLst>
              </a:tr>
              <a:tr h="591533">
                <a:tc>
                  <a:txBody>
                    <a:bodyPr/>
                    <a:lstStyle/>
                    <a:p>
                      <a:pPr algn="l" fontAlgn="t"/>
                      <a:r>
                        <a:rPr lang="fr-FR" sz="1100" b="1" dirty="0">
                          <a:effectLst/>
                        </a:rPr>
                        <a:t>Délégation</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Il suffit de lui indiquer le but final.</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Commencer par un brainstorming.</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Prendre du temps pour lui expliquer une tâche et préciser pourquoi on lui donne à lui.</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fr-FR" sz="1100">
                          <a:effectLst/>
                        </a:rPr>
                        <a:t>Lui indiquer les grandes étapes et s'attendre à des questions pour les détails.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68826113"/>
                  </a:ext>
                </a:extLst>
              </a:tr>
              <a:tr h="775240">
                <a:tc>
                  <a:txBody>
                    <a:bodyPr/>
                    <a:lstStyle/>
                    <a:p>
                      <a:pPr algn="l" fontAlgn="t"/>
                      <a:r>
                        <a:rPr lang="fr-FR" sz="1100" b="1" dirty="0">
                          <a:effectLst/>
                        </a:rPr>
                        <a:t>Délais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Il fera tout pour atteindre ses objectifs dans les temps. II aime les personnes qui atteignent leurs objectifs au bon moment.</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 tendance à ne pas respecter les deadlines. Bien insister sur les exigences de date. L'aider à prioriser, une seule tâche à la fois. Lui demander régulièrement où il en est.</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Analyse ce qu'on lui dit et revient (plus tard) avec des questions. Aime préparer le terrain avec les gens.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fr-FR" sz="1100">
                          <a:effectLst/>
                        </a:rPr>
                        <a:t>A besoin de deadline car il a tendance à accumuler indéfiniment des données et à ne jamais se décider. Insister pour avoir des réponses, même s'il reste des données manquantes.</a:t>
                      </a:r>
                    </a:p>
                  </a:txBody>
                  <a:tcPr marL="18438" marR="18438" marT="18438" marB="18438">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39685509"/>
                  </a:ext>
                </a:extLst>
              </a:tr>
              <a:tr h="407826">
                <a:tc>
                  <a:txBody>
                    <a:bodyPr/>
                    <a:lstStyle/>
                    <a:p>
                      <a:pPr algn="l" fontAlgn="t"/>
                      <a:r>
                        <a:rPr lang="fr-FR" sz="1100" b="1" dirty="0">
                          <a:effectLst/>
                        </a:rPr>
                        <a:t>Contact</a:t>
                      </a:r>
                    </a:p>
                  </a:txBody>
                  <a:tcPr marL="18438" marR="18438" marT="18438" marB="18438">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endParaRPr lang="fr-FR" sz="1100">
                        <a:effectLst/>
                      </a:endParaRPr>
                    </a:p>
                  </a:txBody>
                  <a:tcPr marL="18438" marR="18438" marT="18438" marB="18438">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a:effectLst/>
                        </a:rPr>
                        <a:t>On peut être physiquement proche de lui.</a:t>
                      </a:r>
                    </a:p>
                  </a:txBody>
                  <a:tcPr marL="18438" marR="18438" marT="18438" marB="18438">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a:effectLst/>
                        </a:rPr>
                        <a:t>Ne pas entrer dans son espace personnel.</a:t>
                      </a:r>
                    </a:p>
                  </a:txBody>
                  <a:tcPr marL="18438" marR="18438" marT="18438" marB="18438">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fr-FR" sz="1100" dirty="0">
                          <a:effectLst/>
                        </a:rPr>
                        <a:t>Ne pas le toucher.</a:t>
                      </a:r>
                    </a:p>
                  </a:txBody>
                  <a:tcPr marL="18438" marR="18438" marT="18438" marB="18438">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95500358"/>
                  </a:ext>
                </a:extLst>
              </a:tr>
            </a:tbl>
          </a:graphicData>
        </a:graphic>
      </p:graphicFrame>
    </p:spTree>
    <p:extLst>
      <p:ext uri="{BB962C8B-B14F-4D97-AF65-F5344CB8AC3E}">
        <p14:creationId xmlns:p14="http://schemas.microsoft.com/office/powerpoint/2010/main" val="2565865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Tests DISC</a:t>
            </a:r>
            <a:endParaRPr lang="fr-FR" dirty="0"/>
          </a:p>
        </p:txBody>
      </p:sp>
      <p:sp>
        <p:nvSpPr>
          <p:cNvPr id="5" name="Espace réservé du texte 4"/>
          <p:cNvSpPr>
            <a:spLocks noGrp="1"/>
          </p:cNvSpPr>
          <p:nvPr>
            <p:ph type="body" idx="1"/>
          </p:nvPr>
        </p:nvSpPr>
        <p:spPr/>
        <p:txBody>
          <a:bodyPr/>
          <a:lstStyle/>
          <a:p>
            <a:r>
              <a:rPr lang="fr-FR" dirty="0" smtClean="0"/>
              <a:t>A faire sur le site </a:t>
            </a:r>
            <a:r>
              <a:rPr lang="fr-FR" dirty="0"/>
              <a:t>: https://profil4.com/test-disc-essentiel-gratuit</a:t>
            </a:r>
          </a:p>
        </p:txBody>
      </p:sp>
    </p:spTree>
    <p:extLst>
      <p:ext uri="{BB962C8B-B14F-4D97-AF65-F5344CB8AC3E}">
        <p14:creationId xmlns:p14="http://schemas.microsoft.com/office/powerpoint/2010/main" val="3518570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Signification des lettres</a:t>
            </a: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t>DISC est l'acronyme de </a:t>
            </a:r>
            <a:r>
              <a:rPr lang="fr-FR" b="1" dirty="0" smtClean="0">
                <a:solidFill>
                  <a:srgbClr val="C00000"/>
                </a:solidFill>
              </a:rPr>
              <a:t>Dominant</a:t>
            </a:r>
            <a:r>
              <a:rPr lang="fr-FR" dirty="0" smtClean="0"/>
              <a:t>, </a:t>
            </a:r>
            <a:r>
              <a:rPr lang="fr-FR" b="1" dirty="0" smtClean="0">
                <a:solidFill>
                  <a:schemeClr val="accent4">
                    <a:lumMod val="75000"/>
                  </a:schemeClr>
                </a:solidFill>
              </a:rPr>
              <a:t>Influent</a:t>
            </a:r>
            <a:r>
              <a:rPr lang="fr-FR" dirty="0" smtClean="0"/>
              <a:t>, </a:t>
            </a:r>
            <a:r>
              <a:rPr lang="fr-FR" b="1" dirty="0" smtClean="0">
                <a:solidFill>
                  <a:srgbClr val="00B050"/>
                </a:solidFill>
              </a:rPr>
              <a:t>Stable</a:t>
            </a:r>
            <a:r>
              <a:rPr lang="fr-FR" dirty="0" smtClean="0"/>
              <a:t>, </a:t>
            </a:r>
            <a:r>
              <a:rPr lang="fr-FR" b="1" dirty="0" smtClean="0">
                <a:solidFill>
                  <a:srgbClr val="0070C0"/>
                </a:solidFill>
              </a:rPr>
              <a:t>Consciencieux</a:t>
            </a:r>
            <a:r>
              <a:rPr lang="fr-FR" dirty="0" smtClean="0"/>
              <a:t>. Le modèle DISC permet d'évaluer le profil des personnes selon ces quatre composantes.</a:t>
            </a:r>
          </a:p>
          <a:p>
            <a:endParaRPr lang="fr-FR" dirty="0" smtClean="0"/>
          </a:p>
          <a:p>
            <a:r>
              <a:rPr lang="fr-FR" dirty="0" smtClean="0"/>
              <a:t>On représente généralement les profils DISC sur un disque dont les quartiers sont les quatre composantes. Chaque composante possède ses caractéristiques propres et deux quartiers contigus partagent un certain nombre de caractéristiques. Par exemple, les profils Dominant (D) et Influent (I) correspondent généralement à des personnes extraverties.</a:t>
            </a:r>
            <a:endParaRPr lang="fr-FR" dirty="0"/>
          </a:p>
        </p:txBody>
      </p:sp>
    </p:spTree>
    <p:extLst>
      <p:ext uri="{BB962C8B-B14F-4D97-AF65-F5344CB8AC3E}">
        <p14:creationId xmlns:p14="http://schemas.microsoft.com/office/powerpoint/2010/main" val="11654002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Test DISC sur Profil4.com</a:t>
            </a:r>
            <a:endParaRPr lang="fr-FR" dirty="0"/>
          </a:p>
        </p:txBody>
      </p:sp>
      <p:sp>
        <p:nvSpPr>
          <p:cNvPr id="5" name="Espace réservé du contenu 4"/>
          <p:cNvSpPr>
            <a:spLocks noGrp="1"/>
          </p:cNvSpPr>
          <p:nvPr>
            <p:ph idx="1"/>
          </p:nvPr>
        </p:nvSpPr>
        <p:spPr/>
        <p:txBody>
          <a:bodyPr/>
          <a:lstStyle/>
          <a:p>
            <a:r>
              <a:rPr lang="fr-FR" dirty="0" smtClean="0"/>
              <a:t>Le compte gratuit permet de faire 1 test par jour (parmi une cinquantaine disponible).</a:t>
            </a:r>
            <a:endParaRPr lang="fr-FR" dirty="0"/>
          </a:p>
          <a:p>
            <a:r>
              <a:rPr lang="fr-FR" dirty="0" smtClean="0"/>
              <a:t>A la fin de ce test, vos réponses seront analysées pour déterminer votre profil de couleurs.</a:t>
            </a:r>
            <a:endParaRPr lang="fr-FR" dirty="0"/>
          </a:p>
        </p:txBody>
      </p:sp>
      <p:pic>
        <p:nvPicPr>
          <p:cNvPr id="8" name="Image 7"/>
          <p:cNvPicPr>
            <a:picLocks noChangeAspect="1"/>
          </p:cNvPicPr>
          <p:nvPr/>
        </p:nvPicPr>
        <p:blipFill>
          <a:blip r:embed="rId2"/>
          <a:stretch>
            <a:fillRect/>
          </a:stretch>
        </p:blipFill>
        <p:spPr>
          <a:xfrm>
            <a:off x="148543" y="3991428"/>
            <a:ext cx="11927342" cy="2379152"/>
          </a:xfrm>
          <a:prstGeom prst="rect">
            <a:avLst/>
          </a:prstGeom>
        </p:spPr>
      </p:pic>
      <p:sp>
        <p:nvSpPr>
          <p:cNvPr id="9" name="Rectangle à coins arrondis 8"/>
          <p:cNvSpPr/>
          <p:nvPr/>
        </p:nvSpPr>
        <p:spPr>
          <a:xfrm>
            <a:off x="809172" y="4479187"/>
            <a:ext cx="322942" cy="2277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2002971" y="4706937"/>
            <a:ext cx="449942" cy="2279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683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Signification des lettres</a:t>
            </a:r>
            <a:endParaRPr lang="fr-FR" dirty="0"/>
          </a:p>
        </p:txBody>
      </p:sp>
      <p:sp>
        <p:nvSpPr>
          <p:cNvPr id="3" name="Espace réservé du contenu 2"/>
          <p:cNvSpPr>
            <a:spLocks noGrp="1"/>
          </p:cNvSpPr>
          <p:nvPr>
            <p:ph idx="1"/>
          </p:nvPr>
        </p:nvSpPr>
        <p:spPr>
          <a:xfrm>
            <a:off x="838200" y="1825625"/>
            <a:ext cx="7251700" cy="4351338"/>
          </a:xfrm>
        </p:spPr>
        <p:txBody>
          <a:bodyPr>
            <a:normAutofit fontScale="85000" lnSpcReduction="20000"/>
          </a:bodyPr>
          <a:lstStyle/>
          <a:p>
            <a:r>
              <a:rPr lang="fr-FR" dirty="0" smtClean="0"/>
              <a:t>Le profil des personnes est toujours distribué selon les quatre composantes. En général, on observe une ou deux composantes (contiguës) principales. Il est assez rare qu’un profil ne soit distribué que sur une seule composante. Les composantes diamétralement opposées sur le disque étant en opposition, il est assez rare qu’un profil soit uniformément réparti sur les quatre composantes.</a:t>
            </a:r>
          </a:p>
          <a:p>
            <a:endParaRPr lang="fr-FR" dirty="0" smtClean="0"/>
          </a:p>
          <a:p>
            <a:r>
              <a:rPr lang="fr-FR" dirty="0" smtClean="0"/>
              <a:t>La population n’est pas répartie uniformément sur les quatre composantes, bien au contraire. Les stables sont, de loin, les plus représentés. Les dernières statistiques indiquent 18% de dominants, 28% d’influents, 40% de stable et 14% de consciencieux.</a:t>
            </a:r>
            <a:endParaRPr lang="fr-FR" dirty="0"/>
          </a:p>
        </p:txBody>
      </p:sp>
      <p:pic>
        <p:nvPicPr>
          <p:cNvPr id="4" name="Picture 2" descr="Roue DISC - RÃ©partition statistique de la 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900" y="1981199"/>
            <a:ext cx="38385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4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Dominant</a:t>
            </a:r>
          </a:p>
        </p:txBody>
      </p:sp>
      <p:sp>
        <p:nvSpPr>
          <p:cNvPr id="5" name="Espace réservé du contenu 4"/>
          <p:cNvSpPr>
            <a:spLocks noGrp="1"/>
          </p:cNvSpPr>
          <p:nvPr>
            <p:ph sz="half" idx="1"/>
          </p:nvPr>
        </p:nvSpPr>
        <p:spPr/>
        <p:txBody>
          <a:bodyPr>
            <a:noAutofit/>
          </a:bodyPr>
          <a:lstStyle/>
          <a:p>
            <a:r>
              <a:rPr lang="fr-FR" dirty="0"/>
              <a:t>Le Dominant est bourré d’énergie, centré sur l’action et toujours en mouvement. D’un naturel plutôt positif et factuel, parfois agressif, il est extraverti, tenace et sait se concentrer sur les résultats à atteindre. Il aborde les autres de manière directe et autoritaire.</a:t>
            </a:r>
          </a:p>
        </p:txBody>
      </p:sp>
      <p:sp>
        <p:nvSpPr>
          <p:cNvPr id="6" name="Espace réservé du contenu 5"/>
          <p:cNvSpPr>
            <a:spLocks noGrp="1"/>
          </p:cNvSpPr>
          <p:nvPr>
            <p:ph sz="half" idx="2"/>
          </p:nvPr>
        </p:nvSpPr>
        <p:spPr>
          <a:xfrm>
            <a:off x="6756400" y="1825624"/>
            <a:ext cx="4597400" cy="4351337"/>
          </a:xfrm>
        </p:spPr>
        <p:txBody>
          <a:bodyPr>
            <a:normAutofit/>
          </a:bodyPr>
          <a:lstStyle/>
          <a:p>
            <a:r>
              <a:rPr lang="fr-FR" sz="2000" dirty="0" smtClean="0">
                <a:solidFill>
                  <a:srgbClr val="C00000"/>
                </a:solidFill>
              </a:rPr>
              <a:t>A une vision macro</a:t>
            </a:r>
          </a:p>
          <a:p>
            <a:r>
              <a:rPr lang="fr-FR" sz="2000" dirty="0" smtClean="0">
                <a:solidFill>
                  <a:srgbClr val="C00000"/>
                </a:solidFill>
              </a:rPr>
              <a:t>Est (trop) franc</a:t>
            </a:r>
          </a:p>
          <a:p>
            <a:r>
              <a:rPr lang="fr-FR" sz="2000" dirty="0" smtClean="0">
                <a:solidFill>
                  <a:srgbClr val="C00000"/>
                </a:solidFill>
              </a:rPr>
              <a:t>Accepte les challenges</a:t>
            </a:r>
          </a:p>
          <a:p>
            <a:r>
              <a:rPr lang="fr-FR" sz="2000" dirty="0" smtClean="0">
                <a:solidFill>
                  <a:srgbClr val="C00000"/>
                </a:solidFill>
              </a:rPr>
              <a:t>Va droit au but</a:t>
            </a:r>
          </a:p>
          <a:p>
            <a:r>
              <a:rPr lang="fr-FR" sz="2000" dirty="0" smtClean="0">
                <a:solidFill>
                  <a:srgbClr val="C00000"/>
                </a:solidFill>
              </a:rPr>
              <a:t>Parle fort</a:t>
            </a:r>
          </a:p>
          <a:p>
            <a:r>
              <a:rPr lang="fr-FR" sz="2000" dirty="0" smtClean="0">
                <a:solidFill>
                  <a:srgbClr val="C00000"/>
                </a:solidFill>
              </a:rPr>
              <a:t>N’a pas peur de se tromper</a:t>
            </a:r>
            <a:endParaRPr lang="fr-FR" sz="2000" dirty="0">
              <a:solidFill>
                <a:srgbClr val="C00000"/>
              </a:solidFill>
            </a:endParaRPr>
          </a:p>
        </p:txBody>
      </p:sp>
      <p:pic>
        <p:nvPicPr>
          <p:cNvPr id="5123" name="Picture 3" descr="https://profil4.com/img/roues/quartiers/roue-1-d_nobg_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050" y="182562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D25F69CE02FA48853ACE519A3EA223" ma:contentTypeVersion="12" ma:contentTypeDescription="Crée un document." ma:contentTypeScope="" ma:versionID="7212bbfbd5910066168e219eeb0a4cb6">
  <xsd:schema xmlns:xsd="http://www.w3.org/2001/XMLSchema" xmlns:xs="http://www.w3.org/2001/XMLSchema" xmlns:p="http://schemas.microsoft.com/office/2006/metadata/properties" xmlns:ns2="040d0ea0-ceaa-4e6c-b4ae-95af1ccaf1bb" xmlns:ns3="23eb21f7-819b-432e-b0af-ab47cf5e3fe7" targetNamespace="http://schemas.microsoft.com/office/2006/metadata/properties" ma:root="true" ma:fieldsID="472b3cbf838f5ca413f29067c2dd1f9f" ns2:_="" ns3:_="">
    <xsd:import namespace="040d0ea0-ceaa-4e6c-b4ae-95af1ccaf1bb"/>
    <xsd:import namespace="23eb21f7-819b-432e-b0af-ab47cf5e3f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d0ea0-ceaa-4e6c-b4ae-95af1ccaf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a1f8f456-efad-40e5-9b93-27e2fe6541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eb21f7-819b-432e-b0af-ab47cf5e3fe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aa69cb-d3f1-4370-b041-1c7aa6f9049b}" ma:internalName="TaxCatchAll" ma:showField="CatchAllData" ma:web="23eb21f7-819b-432e-b0af-ab47cf5e3f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eb21f7-819b-432e-b0af-ab47cf5e3fe7" xsi:nil="true"/>
    <lcf76f155ced4ddcb4097134ff3c332f xmlns="040d0ea0-ceaa-4e6c-b4ae-95af1ccaf1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76C8E5-984D-4289-9460-7241B51C6DBF}"/>
</file>

<file path=customXml/itemProps2.xml><?xml version="1.0" encoding="utf-8"?>
<ds:datastoreItem xmlns:ds="http://schemas.openxmlformats.org/officeDocument/2006/customXml" ds:itemID="{36A9B7C7-A00D-4571-A2A1-93511398BD95}"/>
</file>

<file path=customXml/itemProps3.xml><?xml version="1.0" encoding="utf-8"?>
<ds:datastoreItem xmlns:ds="http://schemas.openxmlformats.org/officeDocument/2006/customXml" ds:itemID="{825A342F-32FC-4A15-BF3C-62903F0B9B35}"/>
</file>

<file path=docProps/app.xml><?xml version="1.0" encoding="utf-8"?>
<Properties xmlns="http://schemas.openxmlformats.org/officeDocument/2006/extended-properties" xmlns:vt="http://schemas.openxmlformats.org/officeDocument/2006/docPropsVTypes">
  <TotalTime>726</TotalTime>
  <Words>6315</Words>
  <Application>Microsoft Office PowerPoint</Application>
  <PresentationFormat>Grand écran</PresentationFormat>
  <Paragraphs>675</Paragraphs>
  <Slides>70</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70</vt:i4>
      </vt:variant>
    </vt:vector>
  </HeadingPairs>
  <TitlesOfParts>
    <vt:vector size="76" baseType="lpstr">
      <vt:lpstr>Arial</vt:lpstr>
      <vt:lpstr>Calibri</vt:lpstr>
      <vt:lpstr>Calibri Light</vt:lpstr>
      <vt:lpstr>Open Sans</vt:lpstr>
      <vt:lpstr>Thème Office</vt:lpstr>
      <vt:lpstr>Acrobat Document</vt:lpstr>
      <vt:lpstr>Les profils DISC</vt:lpstr>
      <vt:lpstr>Présentation du modèle DISC</vt:lpstr>
      <vt:lpstr>Présentation du modèle DISC</vt:lpstr>
      <vt:lpstr>Présentation du modèle DISC</vt:lpstr>
      <vt:lpstr>Présentation du modèle DISC</vt:lpstr>
      <vt:lpstr>Signification des lettres</vt:lpstr>
      <vt:lpstr>Signification des lettres</vt:lpstr>
      <vt:lpstr>Signification des lettres</vt:lpstr>
      <vt:lpstr>Le Dominant</vt:lpstr>
      <vt:lpstr>L’Influent</vt:lpstr>
      <vt:lpstr>Le Stable</vt:lpstr>
      <vt:lpstr>Le Consciencieux </vt:lpstr>
      <vt:lpstr>Signification des lettres</vt:lpstr>
      <vt:lpstr>Fonctionnement</vt:lpstr>
      <vt:lpstr>Mesures</vt:lpstr>
      <vt:lpstr>Bénéfices</vt:lpstr>
      <vt:lpstr>Les profils DISC</vt:lpstr>
      <vt:lpstr>Les profils DISC</vt:lpstr>
      <vt:lpstr>Les profils DISC</vt:lpstr>
      <vt:lpstr>Les profils DISC</vt:lpstr>
      <vt:lpstr>Dominant puissant - fonceur</vt:lpstr>
      <vt:lpstr>Influent fort - fier</vt:lpstr>
      <vt:lpstr>Stable social - fidèle</vt:lpstr>
      <vt:lpstr>Consciencieux attentif - méticuleux</vt:lpstr>
      <vt:lpstr>Les 8 tendances DISC</vt:lpstr>
      <vt:lpstr>Les 8 tendances DISC</vt:lpstr>
      <vt:lpstr>Les 8 tendances DISC</vt:lpstr>
      <vt:lpstr>Les 8 tendances DISC</vt:lpstr>
      <vt:lpstr>Les 8 tendances DISC</vt:lpstr>
      <vt:lpstr>Les 8 tendances DISC</vt:lpstr>
      <vt:lpstr>Les 8 tendances DISC</vt:lpstr>
      <vt:lpstr>Les 8 tendances DISC</vt:lpstr>
      <vt:lpstr>Les 8 tendances DISC</vt:lpstr>
      <vt:lpstr>Les oppositions des profils</vt:lpstr>
      <vt:lpstr>Oppositions des profils DISC</vt:lpstr>
      <vt:lpstr>Oppositions des profils DISC</vt:lpstr>
      <vt:lpstr>Oppositions des profils DISC</vt:lpstr>
      <vt:lpstr>Vision du groupe, leadership et management</vt:lpstr>
      <vt:lpstr>Vision du groupe, leadership et management</vt:lpstr>
      <vt:lpstr>Vision du groupe, leadership et management</vt:lpstr>
      <vt:lpstr>Vision du groupe, leadership et management</vt:lpstr>
      <vt:lpstr>Vision du groupe, leadership et management</vt:lpstr>
      <vt:lpstr>Signes de stress des profils DISC</vt:lpstr>
      <vt:lpstr>Facteurs et signes de stress des profils DISC</vt:lpstr>
      <vt:lpstr>Facteurs et signes de stress des profils DISC</vt:lpstr>
      <vt:lpstr>Facteurs et signes de stress des profils DISC</vt:lpstr>
      <vt:lpstr>Facteurs et signes de stress des profils DISC</vt:lpstr>
      <vt:lpstr>Conséquences du stress</vt:lpstr>
      <vt:lpstr>Conséquences du stress</vt:lpstr>
      <vt:lpstr>Conséquences du stress</vt:lpstr>
      <vt:lpstr>Analyse</vt:lpstr>
      <vt:lpstr>Exemples DISC</vt:lpstr>
      <vt:lpstr>Exemples DISC</vt:lpstr>
      <vt:lpstr>Indice BRAPHIS</vt:lpstr>
      <vt:lpstr>Motivations - Indice BRAPHIS</vt:lpstr>
      <vt:lpstr>Indice de BRAPHIS : signification des lettres</vt:lpstr>
      <vt:lpstr>Indice de BRAPHIS : signification des lettres</vt:lpstr>
      <vt:lpstr>Indice de BRAPHIS : signification des lettres</vt:lpstr>
      <vt:lpstr>Indice BRAPHIS : Adapté Vs Naturel</vt:lpstr>
      <vt:lpstr>Exemples</vt:lpstr>
      <vt:lpstr>Exemples BRAPHIS</vt:lpstr>
      <vt:lpstr>Synthèse</vt:lpstr>
      <vt:lpstr>Présentation PowerPoint</vt:lpstr>
      <vt:lpstr>Présentation PowerPoint</vt:lpstr>
      <vt:lpstr>Présentation PowerPoint</vt:lpstr>
      <vt:lpstr>Présentation PowerPoint</vt:lpstr>
      <vt:lpstr>Présentation PowerPoint</vt:lpstr>
      <vt:lpstr>Présentation PowerPoint</vt:lpstr>
      <vt:lpstr>Tests DISC</vt:lpstr>
      <vt:lpstr>Test DISC sur Profil4.com</vt:lpstr>
    </vt:vector>
  </TitlesOfParts>
  <Company>Astera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Astera</dc:creator>
  <cp:lastModifiedBy>Astera</cp:lastModifiedBy>
  <cp:revision>46</cp:revision>
  <dcterms:created xsi:type="dcterms:W3CDTF">2019-02-18T09:30:53Z</dcterms:created>
  <dcterms:modified xsi:type="dcterms:W3CDTF">2019-02-21T09:38:50Z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0x010100CCD25F69CE02FA48853ACE519A3EA223</vt:lpwstr>
  </property>
</Properties>
</file>